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70" r:id="rId14"/>
  </p:sldIdLst>
  <p:sldSz cx="18288000" cy="10287000"/>
  <p:notesSz cx="6858000" cy="9144000"/>
  <p:embeddedFontLst>
    <p:embeddedFont>
      <p:font typeface="Cormorant Garamond" panose="020B0604020202020204" charset="0"/>
      <p:regular r:id="rId16"/>
      <p:bold r:id="rId17"/>
      <p:italic r:id="rId18"/>
      <p:boldItalic r:id="rId19"/>
    </p:embeddedFont>
    <p:embeddedFont>
      <p:font typeface="Cormorant Garamond SemiBold" panose="020B0604020202020204" charset="0"/>
      <p:regular r:id="rId20"/>
      <p:bold r:id="rId21"/>
      <p:italic r:id="rId22"/>
      <p:boldItalic r:id="rId23"/>
    </p:embeddedFont>
    <p:embeddedFont>
      <p:font typeface="Exo 2" panose="020B0604020202020204" charset="0"/>
      <p:bold r:id="rId24"/>
      <p:boldItalic r:id="rId25"/>
    </p:embeddedFont>
    <p:embeddedFont>
      <p:font typeface="Exo 2 Black" panose="020B0604020202020204" charset="0"/>
      <p:bold r:id="rId26"/>
      <p:boldItalic r:id="rId27"/>
    </p:embeddedFont>
    <p:embeddedFont>
      <p:font typeface="Exo 2 ExtraBold" panose="020B0604020202020204" charset="0"/>
      <p:bold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AA05C3-3A18-413C-8B21-A1A1D7AFB153}">
  <a:tblStyle styleId="{44AA05C3-3A18-413C-8B21-A1A1D7AFB1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2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bhisek\desktop\Sanjoy\Data%20Analytics(Webskitters)\Project\MS%20Excel\amazon_sales_2025_INR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bhisek\desktop\Sanjoy\Data%20Analytics(Webskitters)\Project\MS%20Excel\amazon_sales_2025_INR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bhisek\desktop\Sanjoy\Data%20Analytics(Webskitters)\Project\MS%20Excel\amazon_sales_2025_INR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bhisek\desktop\Sanjoy\Data%20Analytics(Webskitters)\Project\MS%20Excel\amazon_sales_2025_INR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[amazon_sales_2025_INR.xlsx]Sheet1!PivotTable4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Revenue by Category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0"/>
              <c:y val="-0.31096563011456629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0"/>
              <c:y val="-0.27286020507665681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3.7285607755405729E-3"/>
              <c:y val="-0.23458810692853246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-1.3671231579081872E-16"/>
              <c:y val="-0.3000545553737044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-1.3671231579081872E-16"/>
              <c:y val="-0.14729950900163666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0"/>
              <c:y val="-0.27286020507665681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-1.3671231579081872E-16"/>
              <c:y val="-0.3000545553737044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3.7285607755405729E-3"/>
              <c:y val="-0.23458810692853246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0"/>
              <c:y val="-0.31096563011456629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-1.3671231579081872E-16"/>
              <c:y val="-0.14729950900163666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0"/>
              <c:y val="-0.27286020507665681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-1.3671231579081872E-16"/>
              <c:y val="-0.3000545553737044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3.7285607755405729E-3"/>
              <c:y val="-0.23458810692853246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0"/>
              <c:y val="-0.31096563011456629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2"/>
          </a:solidFill>
          <a:ln>
            <a:noFill/>
          </a:ln>
          <a:effectLst/>
        </c:spPr>
        <c:dLbl>
          <c:idx val="0"/>
          <c:layout>
            <c:manualLayout>
              <c:x val="-1.3671231579081872E-16"/>
              <c:y val="-0.14729950900163666"/>
            </c:manualLayout>
          </c:layout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Sheet1!$L$14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864A-4408-9CCE-35EFC3E40ADA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864A-4408-9CCE-35EFC3E40ADA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864A-4408-9CCE-35EFC3E40ADA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864A-4408-9CCE-35EFC3E40ADA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864A-4408-9CCE-35EFC3E40ADA}"/>
              </c:ext>
            </c:extLst>
          </c:dPt>
          <c:dLbls>
            <c:dLbl>
              <c:idx val="0"/>
              <c:layout>
                <c:manualLayout>
                  <c:x val="-1.9193735393607713E-17"/>
                  <c:y val="-0.3648786915381920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64A-4408-9CCE-35EFC3E40ADA}"/>
                </c:ext>
              </c:extLst>
            </c:dLbl>
            <c:dLbl>
              <c:idx val="1"/>
              <c:layout>
                <c:manualLayout>
                  <c:x val="0"/>
                  <c:y val="-0.3362047237818823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64A-4408-9CCE-35EFC3E40ADA}"/>
                </c:ext>
              </c:extLst>
            </c:dLbl>
            <c:dLbl>
              <c:idx val="2"/>
              <c:layout>
                <c:manualLayout>
                  <c:x val="5.8224875797098794E-3"/>
                  <c:y val="-0.27402453029489865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64A-4408-9CCE-35EFC3E40ADA}"/>
                </c:ext>
              </c:extLst>
            </c:dLbl>
            <c:dLbl>
              <c:idx val="3"/>
              <c:layout>
                <c:manualLayout>
                  <c:x val="0"/>
                  <c:y val="-0.2550973671258441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64A-4408-9CCE-35EFC3E40ADA}"/>
                </c:ext>
              </c:extLst>
            </c:dLbl>
            <c:dLbl>
              <c:idx val="4"/>
              <c:layout>
                <c:manualLayout>
                  <c:x val="-1.3671231579081872E-16"/>
                  <c:y val="-0.1472995090016366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64A-4408-9CCE-35EFC3E40ADA}"/>
                </c:ext>
              </c:extLst>
            </c:dLbl>
            <c:numFmt formatCode="#,##0,,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Sheet1!$K$15:$K$20</c:f>
              <c:strCache>
                <c:ptCount val="5"/>
                <c:pt idx="0">
                  <c:v>Books</c:v>
                </c:pt>
                <c:pt idx="1">
                  <c:v>Electronics</c:v>
                </c:pt>
                <c:pt idx="2">
                  <c:v>Clothing</c:v>
                </c:pt>
                <c:pt idx="3">
                  <c:v>Beauty</c:v>
                </c:pt>
                <c:pt idx="4">
                  <c:v>Home &amp; Kitchen</c:v>
                </c:pt>
              </c:strCache>
            </c:strRef>
          </c:cat>
          <c:val>
            <c:numRef>
              <c:f>Sheet1!$L$15:$L$20</c:f>
              <c:numCache>
                <c:formatCode>General</c:formatCode>
                <c:ptCount val="5"/>
                <c:pt idx="0">
                  <c:v>75856807.170000136</c:v>
                </c:pt>
                <c:pt idx="1">
                  <c:v>75340240.569999933</c:v>
                </c:pt>
                <c:pt idx="2">
                  <c:v>72048180.569999933</c:v>
                </c:pt>
                <c:pt idx="3">
                  <c:v>71697121.399999946</c:v>
                </c:pt>
                <c:pt idx="4">
                  <c:v>68256285.589999959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864A-4408-9CCE-35EFC3E40AD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100"/>
        <c:axId val="1434823775"/>
        <c:axId val="1434824735"/>
      </c:barChart>
      <c:catAx>
        <c:axId val="1434823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4824735"/>
        <c:crosses val="autoZero"/>
        <c:auto val="1"/>
        <c:lblAlgn val="ctr"/>
        <c:lblOffset val="100"/>
        <c:noMultiLvlLbl val="0"/>
      </c:catAx>
      <c:valAx>
        <c:axId val="1434824735"/>
        <c:scaling>
          <c:orientation val="minMax"/>
        </c:scaling>
        <c:delete val="0"/>
        <c:axPos val="l"/>
        <c:numFmt formatCode="#,##0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48237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[amazon_sales_2025_INR.xlsx]Sheet1!PivotTable13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Avg Rating by Category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4.2603553471820604E-3"/>
              <c:y val="0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4.2603553471820604E-3"/>
              <c:y val="0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>
              <a:shade val="53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474227619137969"/>
              <c:y val="-2.28310365470364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>
              <a:shade val="76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5.5220883534136546E-2"/>
              <c:y val="0.1598172558292550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4.6016871354289134E-17"/>
              <c:y val="-0.1445965647978975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2">
              <a:tint val="77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9.0361445783132543E-2"/>
              <c:y val="5.3272418609751668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>
              <a:tint val="54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4056224899598393"/>
              <c:y val="-3.4880347339445622E-1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2">
              <a:shade val="53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474227619137969"/>
              <c:y val="-2.28310365470364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>
              <a:shade val="76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5.5220883534136546E-2"/>
              <c:y val="0.1598172558292550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4.6016871354289134E-17"/>
              <c:y val="-0.1445965647978975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2">
              <a:tint val="77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9.0361445783132543E-2"/>
              <c:y val="5.3272418609751668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2">
              <a:tint val="54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4056224899598393"/>
              <c:y val="-3.4880347339445622E-1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2">
              <a:shade val="53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474227619137969"/>
              <c:y val="-2.28310365470364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2">
              <a:shade val="76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5.5220883534136546E-2"/>
              <c:y val="0.1598172558292550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4.6016871354289134E-17"/>
              <c:y val="-0.1445965647978975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2">
              <a:tint val="77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9.0361445783132543E-2"/>
              <c:y val="5.3272418609751668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2">
              <a:tint val="54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4056224899598393"/>
              <c:y val="-3.4880347339445622E-1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898025171552351"/>
          <c:y val="0.18776100638729706"/>
          <c:w val="0.49772317616924389"/>
          <c:h val="0.75453879208835672"/>
        </c:manualLayout>
      </c:layout>
      <c:doughnutChart>
        <c:varyColors val="1"/>
        <c:ser>
          <c:idx val="0"/>
          <c:order val="0"/>
          <c:tx>
            <c:strRef>
              <c:f>Sheet1!$F$72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2">
                  <a:shade val="5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B34-4A68-81F9-E457ABA950B3}"/>
              </c:ext>
            </c:extLst>
          </c:dPt>
          <c:dPt>
            <c:idx val="1"/>
            <c:bubble3D val="0"/>
            <c:spPr>
              <a:solidFill>
                <a:schemeClr val="accent2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B34-4A68-81F9-E457ABA950B3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B34-4A68-81F9-E457ABA950B3}"/>
              </c:ext>
            </c:extLst>
          </c:dPt>
          <c:dPt>
            <c:idx val="3"/>
            <c:bubble3D val="0"/>
            <c:spPr>
              <a:solidFill>
                <a:schemeClr val="accent2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B34-4A68-81F9-E457ABA950B3}"/>
              </c:ext>
            </c:extLst>
          </c:dPt>
          <c:dPt>
            <c:idx val="4"/>
            <c:bubble3D val="0"/>
            <c:spPr>
              <a:solidFill>
                <a:schemeClr val="accent2">
                  <a:tint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B34-4A68-81F9-E457ABA950B3}"/>
              </c:ext>
            </c:extLst>
          </c:dPt>
          <c:dLbls>
            <c:dLbl>
              <c:idx val="0"/>
              <c:layout>
                <c:manualLayout>
                  <c:x val="0.12474227619137969"/>
                  <c:y val="-2.283103654703642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34-4A68-81F9-E457ABA950B3}"/>
                </c:ext>
              </c:extLst>
            </c:dLbl>
            <c:dLbl>
              <c:idx val="1"/>
              <c:layout>
                <c:manualLayout>
                  <c:x val="5.5220883534136546E-2"/>
                  <c:y val="0.1598172558292550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B34-4A68-81F9-E457ABA950B3}"/>
                </c:ext>
              </c:extLst>
            </c:dLbl>
            <c:dLbl>
              <c:idx val="2"/>
              <c:layout>
                <c:manualLayout>
                  <c:x val="-4.6016871354289134E-17"/>
                  <c:y val="-0.1445965647978975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B34-4A68-81F9-E457ABA950B3}"/>
                </c:ext>
              </c:extLst>
            </c:dLbl>
            <c:dLbl>
              <c:idx val="3"/>
              <c:layout>
                <c:manualLayout>
                  <c:x val="-9.0361445783132543E-2"/>
                  <c:y val="5.327241860975166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B34-4A68-81F9-E457ABA950B3}"/>
                </c:ext>
              </c:extLst>
            </c:dLbl>
            <c:dLbl>
              <c:idx val="4"/>
              <c:layout>
                <c:manualLayout>
                  <c:x val="-0.14056224899598393"/>
                  <c:y val="-3.4880347339445622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B34-4A68-81F9-E457ABA950B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Sheet1!$E$73:$E$78</c:f>
              <c:strCache>
                <c:ptCount val="5"/>
                <c:pt idx="0">
                  <c:v>Beauty</c:v>
                </c:pt>
                <c:pt idx="1">
                  <c:v>Books</c:v>
                </c:pt>
                <c:pt idx="2">
                  <c:v>Clothing</c:v>
                </c:pt>
                <c:pt idx="3">
                  <c:v>Electronics</c:v>
                </c:pt>
                <c:pt idx="4">
                  <c:v>Home &amp; Kitchen</c:v>
                </c:pt>
              </c:strCache>
            </c:strRef>
          </c:cat>
          <c:val>
            <c:numRef>
              <c:f>Sheet1!$F$73:$F$78</c:f>
              <c:numCache>
                <c:formatCode>0.00</c:formatCode>
                <c:ptCount val="5"/>
                <c:pt idx="0">
                  <c:v>3.0597484276729561</c:v>
                </c:pt>
                <c:pt idx="1">
                  <c:v>3.0340136054421767</c:v>
                </c:pt>
                <c:pt idx="2">
                  <c:v>3.0315682281059062</c:v>
                </c:pt>
                <c:pt idx="3">
                  <c:v>3.1013916500994037</c:v>
                </c:pt>
                <c:pt idx="4">
                  <c:v>3.0868131868131869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EB34-4A68-81F9-E457ABA950B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0735122064714939"/>
          <c:y val="0.1691923829449255"/>
          <c:w val="0.26547486591349995"/>
          <c:h val="0.742569378154573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[amazon_sales_2025_INR.xlsx]Sheet1!PivotTable3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Revenue by Payment Methods</a:t>
            </a:r>
          </a:p>
        </c:rich>
      </c:tx>
      <c:layout>
        <c:manualLayout>
          <c:xMode val="edge"/>
          <c:yMode val="edge"/>
          <c:x val="0.12372523341355873"/>
          <c:y val="1.355013550135501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0.23571212559366686"/>
          <c:y val="0.22131537663169953"/>
          <c:w val="0.73816421700165225"/>
          <c:h val="0.7207765737105340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Sheet1!$I$14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797C-4D51-80D9-C452BE022A62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797C-4D51-80D9-C452BE022A62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797C-4D51-80D9-C452BE022A62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797C-4D51-80D9-C452BE022A62}"/>
              </c:ext>
            </c:extLst>
          </c:dPt>
          <c:dLbls>
            <c:numFmt formatCode="#,##0,,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Sheet1!$H$15:$H$19</c:f>
              <c:strCache>
                <c:ptCount val="4"/>
                <c:pt idx="0">
                  <c:v>Cash on Delivery</c:v>
                </c:pt>
                <c:pt idx="1">
                  <c:v>Credit Card</c:v>
                </c:pt>
                <c:pt idx="2">
                  <c:v>Debit Card</c:v>
                </c:pt>
                <c:pt idx="3">
                  <c:v>UPI</c:v>
                </c:pt>
              </c:strCache>
            </c:strRef>
          </c:cat>
          <c:val>
            <c:numRef>
              <c:f>Sheet1!$I$15:$I$19</c:f>
              <c:numCache>
                <c:formatCode>General</c:formatCode>
                <c:ptCount val="4"/>
                <c:pt idx="0">
                  <c:v>93390819.740000114</c:v>
                </c:pt>
                <c:pt idx="1">
                  <c:v>94380010.3699999</c:v>
                </c:pt>
                <c:pt idx="2">
                  <c:v>90888688.930000156</c:v>
                </c:pt>
                <c:pt idx="3">
                  <c:v>84539116.25999999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97C-4D51-80D9-C452BE022A6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889974047"/>
        <c:axId val="1889973567"/>
      </c:barChart>
      <c:valAx>
        <c:axId val="188997356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89974047"/>
        <c:crosses val="autoZero"/>
        <c:crossBetween val="between"/>
      </c:valAx>
      <c:catAx>
        <c:axId val="18899740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997356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[amazon_sales_2025_INR.xlsx]Sheet1!PivotTable1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Top States by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#,##0,,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Sheet1!$A$15:$A$20</c:f>
              <c:strCache>
                <c:ptCount val="5"/>
                <c:pt idx="0">
                  <c:v>Bihar</c:v>
                </c:pt>
                <c:pt idx="1">
                  <c:v>West Bengal</c:v>
                </c:pt>
                <c:pt idx="2">
                  <c:v>Uttar Pradesh</c:v>
                </c:pt>
                <c:pt idx="3">
                  <c:v>Meghalaya</c:v>
                </c:pt>
                <c:pt idx="4">
                  <c:v>Tamil Nadu</c:v>
                </c:pt>
              </c:strCache>
            </c:strRef>
          </c:cat>
          <c:val>
            <c:numRef>
              <c:f>Sheet1!$B$15:$B$20</c:f>
              <c:numCache>
                <c:formatCode>General</c:formatCode>
                <c:ptCount val="5"/>
                <c:pt idx="0">
                  <c:v>15152053.130000001</c:v>
                </c:pt>
                <c:pt idx="1">
                  <c:v>14551658.399999997</c:v>
                </c:pt>
                <c:pt idx="2">
                  <c:v>14486887.77</c:v>
                </c:pt>
                <c:pt idx="3">
                  <c:v>14400764.649999997</c:v>
                </c:pt>
                <c:pt idx="4">
                  <c:v>14120960.369999992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FB-48EC-B337-EDE85BEB201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1651263"/>
        <c:axId val="181637823"/>
      </c:barChart>
      <c:catAx>
        <c:axId val="1816512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637823"/>
        <c:crosses val="autoZero"/>
        <c:auto val="1"/>
        <c:lblAlgn val="ctr"/>
        <c:lblOffset val="100"/>
        <c:noMultiLvlLbl val="0"/>
      </c:catAx>
      <c:valAx>
        <c:axId val="18163782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16512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553D31F7-3F9E-2313-FFF0-56584F5E7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F87676CD-8B49-AE2A-7626-1DEAC3EE53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BF352852-2257-03FE-5569-7579F86AE4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76729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19F2477C-93F3-67C5-E25E-91B195457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ADEA2C17-003B-F281-F4E9-971C31F8CF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7EE0712B-69C4-92EF-A1D8-4719E83508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2426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2A39E5D2-B14F-1FB2-42B5-6103A8E21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BB93CB0F-4077-6A7F-A68B-36711F1253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2C9F2CCE-5579-ECF9-5993-1A58F1328C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88825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EA204B5A-E614-5C9D-F386-9E633628F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2C0D63F0-7912-2854-3877-94498998B2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E87C3740-A408-46BD-8CB0-3DE78F4E76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0758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E5126948-44D4-612E-15D0-A07367FC3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4998FFD8-8E09-A154-4138-EF7F9BCAB8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B61E14D9-0BD6-F87B-4827-ACD4C5CEF6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8717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627EBE64-4048-B636-E2A5-8FE92658E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5B8B6FD3-7524-E283-B320-6DA0CB9A7F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373424B9-7605-9506-E9FC-F7C7FBDA6E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2822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9377CE95-DF2F-CC92-366B-1F1CFD66F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62946519-BE58-D06D-8D7C-102E48886F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2612D6D9-CD8C-9262-3553-563DF8AD7C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86517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1EC03989-A337-D160-5DD8-4B6F9625C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AF59C6D3-30FC-4E81-56A9-3652626B34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E7F89772-F54F-1E60-8BB5-43F468C7B6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5520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628D886C-EB95-A0B3-9823-4CBC2CFF6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A5DAEFA8-5F80-8991-313E-CE8E9FF1C0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9675DE24-712B-09CB-AB6D-AA37DC7EE6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2333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40CE619D-5C0B-DAE0-0039-90234A1F9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8E35C807-C7A6-A8C2-319F-97420C9BFC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3CE63E65-A7DA-AEDC-F2C5-387CD1F0ED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83974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">
  <p:cSld name="CUSTOM_3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1"/>
          <p:cNvSpPr>
            <a:spLocks noGrp="1"/>
          </p:cNvSpPr>
          <p:nvPr>
            <p:ph type="pic" idx="2"/>
          </p:nvPr>
        </p:nvSpPr>
        <p:spPr>
          <a:xfrm>
            <a:off x="375800" y="1600"/>
            <a:ext cx="5819700" cy="50310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11"/>
          <p:cNvSpPr>
            <a:spLocks noGrp="1"/>
          </p:cNvSpPr>
          <p:nvPr>
            <p:ph type="pic" idx="3"/>
          </p:nvPr>
        </p:nvSpPr>
        <p:spPr>
          <a:xfrm>
            <a:off x="375800" y="5284900"/>
            <a:ext cx="5819700" cy="5032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">
  <p:cSld name="CUSTOM_3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>
            <a:spLocks noGrp="1"/>
          </p:cNvSpPr>
          <p:nvPr>
            <p:ph type="pic" idx="2"/>
          </p:nvPr>
        </p:nvSpPr>
        <p:spPr>
          <a:xfrm>
            <a:off x="10120975" y="285950"/>
            <a:ext cx="8168400" cy="10001100"/>
          </a:xfrm>
          <a:prstGeom prst="rect">
            <a:avLst/>
          </a:prstGeom>
          <a:noFill/>
          <a:ln>
            <a:noFill/>
          </a:ln>
        </p:spPr>
      </p:sp>
      <p:pic>
        <p:nvPicPr>
          <p:cNvPr id="70" name="Google Shape;7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2"/>
          <p:cNvSpPr/>
          <p:nvPr/>
        </p:nvSpPr>
        <p:spPr>
          <a:xfrm>
            <a:off x="10120965" y="0"/>
            <a:ext cx="8168381" cy="285959"/>
          </a:xfrm>
          <a:custGeom>
            <a:avLst/>
            <a:gdLst/>
            <a:ahLst/>
            <a:cxnLst/>
            <a:rect l="l" t="t" r="r" b="b"/>
            <a:pathLst>
              <a:path w="2150989" h="75302" extrusionOk="0">
                <a:moveTo>
                  <a:pt x="0" y="0"/>
                </a:moveTo>
                <a:lnTo>
                  <a:pt x="2150989" y="0"/>
                </a:lnTo>
                <a:lnTo>
                  <a:pt x="2150989" y="75302"/>
                </a:lnTo>
                <a:lnTo>
                  <a:pt x="0" y="75302"/>
                </a:lnTo>
                <a:close/>
              </a:path>
            </a:pathLst>
          </a:custGeom>
          <a:solidFill>
            <a:srgbClr val="766175"/>
          </a:solidFill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">
  <p:cSld name="CUSTOM_3_1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3"/>
          <p:cNvSpPr>
            <a:spLocks noGrp="1"/>
          </p:cNvSpPr>
          <p:nvPr>
            <p:ph type="pic" idx="2"/>
          </p:nvPr>
        </p:nvSpPr>
        <p:spPr>
          <a:xfrm>
            <a:off x="3867500" y="5430912"/>
            <a:ext cx="5031000" cy="48561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3"/>
          <p:cNvSpPr>
            <a:spLocks noGrp="1"/>
          </p:cNvSpPr>
          <p:nvPr>
            <p:ph type="pic" idx="3"/>
          </p:nvPr>
        </p:nvSpPr>
        <p:spPr>
          <a:xfrm>
            <a:off x="9362813" y="2678775"/>
            <a:ext cx="5031000" cy="3451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CUSTOM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/>
          <p:nvPr/>
        </p:nvSpPr>
        <p:spPr>
          <a:xfrm>
            <a:off x="8022600" y="6770762"/>
            <a:ext cx="10263703" cy="3516823"/>
          </a:xfrm>
          <a:custGeom>
            <a:avLst/>
            <a:gdLst/>
            <a:ahLst/>
            <a:cxnLst/>
            <a:rect l="l" t="t" r="r" b="b"/>
            <a:pathLst>
              <a:path w="2749820" h="926089" extrusionOk="0">
                <a:moveTo>
                  <a:pt x="0" y="0"/>
                </a:moveTo>
                <a:lnTo>
                  <a:pt x="2749820" y="0"/>
                </a:lnTo>
                <a:lnTo>
                  <a:pt x="2749820" y="926089"/>
                </a:lnTo>
                <a:lnTo>
                  <a:pt x="0" y="926089"/>
                </a:lnTo>
                <a:close/>
              </a:path>
            </a:pathLst>
          </a:custGeom>
          <a:solidFill>
            <a:srgbClr val="EDE8ED"/>
          </a:solidFill>
          <a:ln>
            <a:noFill/>
          </a:ln>
        </p:spPr>
      </p:sp>
      <p:sp>
        <p:nvSpPr>
          <p:cNvPr id="18" name="Google Shape;18;p3"/>
          <p:cNvSpPr/>
          <p:nvPr/>
        </p:nvSpPr>
        <p:spPr>
          <a:xfrm>
            <a:off x="8022600" y="6484837"/>
            <a:ext cx="10263703" cy="285959"/>
          </a:xfrm>
          <a:custGeom>
            <a:avLst/>
            <a:gdLst/>
            <a:ahLst/>
            <a:cxnLst/>
            <a:rect l="l" t="t" r="r" b="b"/>
            <a:pathLst>
              <a:path w="2749820" h="75302" extrusionOk="0">
                <a:moveTo>
                  <a:pt x="0" y="0"/>
                </a:moveTo>
                <a:lnTo>
                  <a:pt x="2749820" y="0"/>
                </a:lnTo>
                <a:lnTo>
                  <a:pt x="2749820" y="75302"/>
                </a:lnTo>
                <a:lnTo>
                  <a:pt x="0" y="75302"/>
                </a:lnTo>
                <a:close/>
              </a:path>
            </a:pathLst>
          </a:custGeom>
          <a:solidFill>
            <a:srgbClr val="7A8B6F"/>
          </a:solidFill>
          <a:ln>
            <a:noFill/>
          </a:ln>
        </p:spPr>
      </p:sp>
      <p:sp>
        <p:nvSpPr>
          <p:cNvPr id="19" name="Google Shape;19;p3"/>
          <p:cNvSpPr>
            <a:spLocks noGrp="1"/>
          </p:cNvSpPr>
          <p:nvPr>
            <p:ph type="pic" idx="2"/>
          </p:nvPr>
        </p:nvSpPr>
        <p:spPr>
          <a:xfrm>
            <a:off x="0" y="13900"/>
            <a:ext cx="8022600" cy="10287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allery">
  <p:cSld name="CUSTOM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>
            <a:spLocks noGrp="1"/>
          </p:cNvSpPr>
          <p:nvPr>
            <p:ph type="pic" idx="2"/>
          </p:nvPr>
        </p:nvSpPr>
        <p:spPr>
          <a:xfrm>
            <a:off x="5132700" y="435850"/>
            <a:ext cx="5210400" cy="4615800"/>
          </a:xfrm>
          <a:prstGeom prst="rect">
            <a:avLst/>
          </a:prstGeom>
          <a:noFill/>
          <a:ln>
            <a:noFill/>
          </a:ln>
        </p:spPr>
      </p:sp>
      <p:sp>
        <p:nvSpPr>
          <p:cNvPr id="23" name="Google Shape;23;p4"/>
          <p:cNvSpPr>
            <a:spLocks noGrp="1"/>
          </p:cNvSpPr>
          <p:nvPr>
            <p:ph type="pic" idx="3"/>
          </p:nvPr>
        </p:nvSpPr>
        <p:spPr>
          <a:xfrm>
            <a:off x="15468850" y="435850"/>
            <a:ext cx="2819100" cy="4615800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4"/>
          <p:cNvSpPr>
            <a:spLocks noGrp="1"/>
          </p:cNvSpPr>
          <p:nvPr>
            <p:ph type="pic" idx="4"/>
          </p:nvPr>
        </p:nvSpPr>
        <p:spPr>
          <a:xfrm>
            <a:off x="11691325" y="5039350"/>
            <a:ext cx="6714300" cy="4615800"/>
          </a:xfrm>
          <a:prstGeom prst="rect">
            <a:avLst/>
          </a:prstGeom>
          <a:noFill/>
          <a:ln>
            <a:noFill/>
          </a:ln>
        </p:spPr>
      </p:sp>
      <p:sp>
        <p:nvSpPr>
          <p:cNvPr id="25" name="Google Shape;25;p4"/>
          <p:cNvSpPr>
            <a:spLocks noGrp="1"/>
          </p:cNvSpPr>
          <p:nvPr>
            <p:ph type="pic" idx="5"/>
          </p:nvPr>
        </p:nvSpPr>
        <p:spPr>
          <a:xfrm>
            <a:off x="0" y="5050500"/>
            <a:ext cx="11772300" cy="4615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Slide">
  <p:cSld name="CUSTOM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>
            <a:spLocks noGrp="1"/>
          </p:cNvSpPr>
          <p:nvPr>
            <p:ph type="pic" idx="2"/>
          </p:nvPr>
        </p:nvSpPr>
        <p:spPr>
          <a:xfrm>
            <a:off x="8424950" y="7382450"/>
            <a:ext cx="9863100" cy="2918400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5"/>
          <p:cNvSpPr>
            <a:spLocks noGrp="1"/>
          </p:cNvSpPr>
          <p:nvPr>
            <p:ph type="pic" idx="3"/>
          </p:nvPr>
        </p:nvSpPr>
        <p:spPr>
          <a:xfrm>
            <a:off x="9124075" y="1371625"/>
            <a:ext cx="8462400" cy="499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Slide">
  <p:cSld name="CUSTOM_1_1_1">
    <p:bg>
      <p:bgPr>
        <a:solidFill>
          <a:srgbClr val="766175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>
            <a:spLocks noGrp="1"/>
          </p:cNvSpPr>
          <p:nvPr>
            <p:ph type="pic" idx="2"/>
          </p:nvPr>
        </p:nvSpPr>
        <p:spPr>
          <a:xfrm>
            <a:off x="0" y="6329150"/>
            <a:ext cx="18405600" cy="39720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6"/>
          <p:cNvSpPr txBox="1"/>
          <p:nvPr/>
        </p:nvSpPr>
        <p:spPr>
          <a:xfrm>
            <a:off x="1572252" y="1822584"/>
            <a:ext cx="14763300" cy="18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982" b="1" i="0" u="none" strike="noStrike" cap="none">
                <a:solidFill>
                  <a:srgbClr val="EDE8ED"/>
                </a:solidFill>
                <a:latin typeface="Exo 2 Black"/>
                <a:ea typeface="Exo 2 Black"/>
                <a:cs typeface="Exo 2 Black"/>
                <a:sym typeface="Exo 2 Black"/>
              </a:rPr>
              <a:t>New Services</a:t>
            </a:r>
            <a:endParaRPr/>
          </a:p>
        </p:txBody>
      </p:sp>
      <p:sp>
        <p:nvSpPr>
          <p:cNvPr id="33" name="Google Shape;33;p6"/>
          <p:cNvSpPr txBox="1"/>
          <p:nvPr/>
        </p:nvSpPr>
        <p:spPr>
          <a:xfrm>
            <a:off x="9139238" y="4562804"/>
            <a:ext cx="96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40438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6"/>
          <p:cNvSpPr txBox="1"/>
          <p:nvPr/>
        </p:nvSpPr>
        <p:spPr>
          <a:xfrm>
            <a:off x="5130196" y="3769719"/>
            <a:ext cx="80277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cap="none">
                <a:solidFill>
                  <a:srgbClr val="EDE8ED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To enhance customer experience and expand our market reach</a:t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0" y="6029203"/>
            <a:ext cx="14042589" cy="285959"/>
          </a:xfrm>
          <a:custGeom>
            <a:avLst/>
            <a:gdLst/>
            <a:ahLst/>
            <a:cxnLst/>
            <a:rect l="l" t="t" r="r" b="b"/>
            <a:pathLst>
              <a:path w="3697851" h="75302" extrusionOk="0">
                <a:moveTo>
                  <a:pt x="0" y="0"/>
                </a:moveTo>
                <a:lnTo>
                  <a:pt x="3697851" y="0"/>
                </a:lnTo>
                <a:lnTo>
                  <a:pt x="3697851" y="75302"/>
                </a:lnTo>
                <a:lnTo>
                  <a:pt x="0" y="75302"/>
                </a:lnTo>
                <a:close/>
              </a:path>
            </a:pathLst>
          </a:custGeom>
          <a:solidFill>
            <a:srgbClr val="7A8B6F"/>
          </a:solidFill>
          <a:ln>
            <a:noFill/>
          </a:ln>
        </p:spPr>
      </p:sp>
      <p:sp>
        <p:nvSpPr>
          <p:cNvPr id="36" name="Google Shape;36;p6"/>
          <p:cNvSpPr/>
          <p:nvPr/>
        </p:nvSpPr>
        <p:spPr>
          <a:xfrm>
            <a:off x="14040275" y="6029200"/>
            <a:ext cx="4246871" cy="285959"/>
          </a:xfrm>
          <a:custGeom>
            <a:avLst/>
            <a:gdLst/>
            <a:ahLst/>
            <a:cxnLst/>
            <a:rect l="l" t="t" r="r" b="b"/>
            <a:pathLst>
              <a:path w="1495377" h="75302" extrusionOk="0">
                <a:moveTo>
                  <a:pt x="0" y="0"/>
                </a:moveTo>
                <a:lnTo>
                  <a:pt x="1495377" y="0"/>
                </a:lnTo>
                <a:lnTo>
                  <a:pt x="1495377" y="75302"/>
                </a:lnTo>
                <a:lnTo>
                  <a:pt x="0" y="75302"/>
                </a:lnTo>
                <a:close/>
              </a:path>
            </a:pathLst>
          </a:custGeom>
          <a:solidFill>
            <a:srgbClr val="DDB272"/>
          </a:solid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1_1_1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" name="Google Shape;39;p7"/>
          <p:cNvGrpSpPr/>
          <p:nvPr/>
        </p:nvGrpSpPr>
        <p:grpSpPr>
          <a:xfrm>
            <a:off x="1399442" y="7374067"/>
            <a:ext cx="10440792" cy="1117621"/>
            <a:chOff x="0" y="-38100"/>
            <a:chExt cx="2749820" cy="294351"/>
          </a:xfrm>
        </p:grpSpPr>
        <p:sp>
          <p:nvSpPr>
            <p:cNvPr id="40" name="Google Shape;40;p7"/>
            <p:cNvSpPr/>
            <p:nvPr/>
          </p:nvSpPr>
          <p:spPr>
            <a:xfrm>
              <a:off x="0" y="0"/>
              <a:ext cx="2749820" cy="256251"/>
            </a:xfrm>
            <a:custGeom>
              <a:avLst/>
              <a:gdLst/>
              <a:ahLst/>
              <a:cxnLst/>
              <a:rect l="l" t="t" r="r" b="b"/>
              <a:pathLst>
                <a:path w="2749820" h="256251" extrusionOk="0">
                  <a:moveTo>
                    <a:pt x="0" y="0"/>
                  </a:moveTo>
                  <a:lnTo>
                    <a:pt x="2749820" y="0"/>
                  </a:lnTo>
                  <a:lnTo>
                    <a:pt x="2749820" y="256251"/>
                  </a:lnTo>
                  <a:lnTo>
                    <a:pt x="0" y="256251"/>
                  </a:lnTo>
                  <a:close/>
                </a:path>
              </a:pathLst>
            </a:custGeom>
            <a:solidFill>
              <a:srgbClr val="7A8B6F"/>
            </a:solidFill>
            <a:ln>
              <a:noFill/>
            </a:ln>
          </p:spPr>
        </p:sp>
        <p:sp>
          <p:nvSpPr>
            <p:cNvPr id="41" name="Google Shape;41;p7"/>
            <p:cNvSpPr txBox="1"/>
            <p:nvPr/>
          </p:nvSpPr>
          <p:spPr>
            <a:xfrm>
              <a:off x="0" y="-38100"/>
              <a:ext cx="2749800" cy="29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9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" name="Google Shape;42;p7"/>
          <p:cNvGrpSpPr/>
          <p:nvPr/>
        </p:nvGrpSpPr>
        <p:grpSpPr>
          <a:xfrm>
            <a:off x="1399442" y="1650654"/>
            <a:ext cx="15489218" cy="5868489"/>
            <a:chOff x="0" y="-38100"/>
            <a:chExt cx="4079438" cy="1545600"/>
          </a:xfrm>
        </p:grpSpPr>
        <p:sp>
          <p:nvSpPr>
            <p:cNvPr id="43" name="Google Shape;43;p7"/>
            <p:cNvSpPr/>
            <p:nvPr/>
          </p:nvSpPr>
          <p:spPr>
            <a:xfrm>
              <a:off x="0" y="0"/>
              <a:ext cx="4079438" cy="1507401"/>
            </a:xfrm>
            <a:custGeom>
              <a:avLst/>
              <a:gdLst/>
              <a:ahLst/>
              <a:cxnLst/>
              <a:rect l="l" t="t" r="r" b="b"/>
              <a:pathLst>
                <a:path w="4079438" h="1507401" extrusionOk="0">
                  <a:moveTo>
                    <a:pt x="0" y="0"/>
                  </a:moveTo>
                  <a:lnTo>
                    <a:pt x="4079438" y="0"/>
                  </a:lnTo>
                  <a:lnTo>
                    <a:pt x="4079438" y="1507401"/>
                  </a:lnTo>
                  <a:lnTo>
                    <a:pt x="0" y="1507401"/>
                  </a:lnTo>
                  <a:close/>
                </a:path>
              </a:pathLst>
            </a:custGeom>
            <a:solidFill>
              <a:srgbClr val="373236"/>
            </a:solidFill>
            <a:ln>
              <a:noFill/>
            </a:ln>
          </p:spPr>
        </p:sp>
        <p:sp>
          <p:nvSpPr>
            <p:cNvPr id="44" name="Google Shape;44;p7"/>
            <p:cNvSpPr txBox="1"/>
            <p:nvPr/>
          </p:nvSpPr>
          <p:spPr>
            <a:xfrm>
              <a:off x="0" y="-38100"/>
              <a:ext cx="4079400" cy="154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9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" name="Google Shape;45;p7"/>
          <p:cNvGrpSpPr/>
          <p:nvPr/>
        </p:nvGrpSpPr>
        <p:grpSpPr>
          <a:xfrm>
            <a:off x="11840164" y="7374067"/>
            <a:ext cx="5048427" cy="615098"/>
            <a:chOff x="0" y="-38100"/>
            <a:chExt cx="1329618" cy="162000"/>
          </a:xfrm>
        </p:grpSpPr>
        <p:sp>
          <p:nvSpPr>
            <p:cNvPr id="46" name="Google Shape;46;p7"/>
            <p:cNvSpPr/>
            <p:nvPr/>
          </p:nvSpPr>
          <p:spPr>
            <a:xfrm>
              <a:off x="0" y="0"/>
              <a:ext cx="1329618" cy="123777"/>
            </a:xfrm>
            <a:custGeom>
              <a:avLst/>
              <a:gdLst/>
              <a:ahLst/>
              <a:cxnLst/>
              <a:rect l="l" t="t" r="r" b="b"/>
              <a:pathLst>
                <a:path w="1329618" h="123777" extrusionOk="0">
                  <a:moveTo>
                    <a:pt x="0" y="0"/>
                  </a:moveTo>
                  <a:lnTo>
                    <a:pt x="1329618" y="0"/>
                  </a:lnTo>
                  <a:lnTo>
                    <a:pt x="1329618" y="123777"/>
                  </a:lnTo>
                  <a:lnTo>
                    <a:pt x="0" y="123777"/>
                  </a:lnTo>
                  <a:close/>
                </a:path>
              </a:pathLst>
            </a:custGeom>
            <a:solidFill>
              <a:srgbClr val="766175"/>
            </a:solidFill>
            <a:ln>
              <a:noFill/>
            </a:ln>
          </p:spPr>
        </p:sp>
        <p:sp>
          <p:nvSpPr>
            <p:cNvPr id="47" name="Google Shape;47;p7"/>
            <p:cNvSpPr txBox="1"/>
            <p:nvPr/>
          </p:nvSpPr>
          <p:spPr>
            <a:xfrm>
              <a:off x="0" y="-38100"/>
              <a:ext cx="1329600" cy="1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9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>
  <p:cSld name="CUSTOM_2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8889" b="-8879"/>
            </a:stretch>
          </a:blipFill>
          <a:ln>
            <a:noFill/>
          </a:ln>
        </p:spPr>
      </p:sp>
      <p:grpSp>
        <p:nvGrpSpPr>
          <p:cNvPr id="50" name="Google Shape;50;p8"/>
          <p:cNvGrpSpPr/>
          <p:nvPr/>
        </p:nvGrpSpPr>
        <p:grpSpPr>
          <a:xfrm>
            <a:off x="2078828" y="-144662"/>
            <a:ext cx="7230053" cy="430576"/>
            <a:chOff x="0" y="-38100"/>
            <a:chExt cx="1904199" cy="113402"/>
          </a:xfrm>
        </p:grpSpPr>
        <p:sp>
          <p:nvSpPr>
            <p:cNvPr id="51" name="Google Shape;51;p8"/>
            <p:cNvSpPr/>
            <p:nvPr/>
          </p:nvSpPr>
          <p:spPr>
            <a:xfrm>
              <a:off x="0" y="0"/>
              <a:ext cx="1904199" cy="75302"/>
            </a:xfrm>
            <a:custGeom>
              <a:avLst/>
              <a:gdLst/>
              <a:ahLst/>
              <a:cxnLst/>
              <a:rect l="l" t="t" r="r" b="b"/>
              <a:pathLst>
                <a:path w="1904199" h="75302" extrusionOk="0">
                  <a:moveTo>
                    <a:pt x="0" y="0"/>
                  </a:moveTo>
                  <a:lnTo>
                    <a:pt x="1904199" y="0"/>
                  </a:lnTo>
                  <a:lnTo>
                    <a:pt x="1904199" y="75302"/>
                  </a:lnTo>
                  <a:lnTo>
                    <a:pt x="0" y="75302"/>
                  </a:lnTo>
                  <a:close/>
                </a:path>
              </a:pathLst>
            </a:custGeom>
            <a:solidFill>
              <a:srgbClr val="DDB272"/>
            </a:solidFill>
            <a:ln>
              <a:noFill/>
            </a:ln>
          </p:spPr>
        </p:sp>
        <p:sp>
          <p:nvSpPr>
            <p:cNvPr id="52" name="Google Shape;52;p8"/>
            <p:cNvSpPr txBox="1"/>
            <p:nvPr/>
          </p:nvSpPr>
          <p:spPr>
            <a:xfrm>
              <a:off x="0" y="-38100"/>
              <a:ext cx="1904100" cy="11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9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" name="Google Shape;53;p8"/>
          <p:cNvGrpSpPr/>
          <p:nvPr/>
        </p:nvGrpSpPr>
        <p:grpSpPr>
          <a:xfrm>
            <a:off x="9308835" y="-144662"/>
            <a:ext cx="7230053" cy="430576"/>
            <a:chOff x="0" y="-38100"/>
            <a:chExt cx="1904199" cy="113402"/>
          </a:xfrm>
        </p:grpSpPr>
        <p:sp>
          <p:nvSpPr>
            <p:cNvPr id="54" name="Google Shape;54;p8"/>
            <p:cNvSpPr/>
            <p:nvPr/>
          </p:nvSpPr>
          <p:spPr>
            <a:xfrm>
              <a:off x="0" y="0"/>
              <a:ext cx="1904199" cy="75302"/>
            </a:xfrm>
            <a:custGeom>
              <a:avLst/>
              <a:gdLst/>
              <a:ahLst/>
              <a:cxnLst/>
              <a:rect l="l" t="t" r="r" b="b"/>
              <a:pathLst>
                <a:path w="1904199" h="75302" extrusionOk="0">
                  <a:moveTo>
                    <a:pt x="0" y="0"/>
                  </a:moveTo>
                  <a:lnTo>
                    <a:pt x="1904199" y="0"/>
                  </a:lnTo>
                  <a:lnTo>
                    <a:pt x="1904199" y="75302"/>
                  </a:lnTo>
                  <a:lnTo>
                    <a:pt x="0" y="75302"/>
                  </a:lnTo>
                  <a:close/>
                </a:path>
              </a:pathLst>
            </a:custGeom>
            <a:solidFill>
              <a:srgbClr val="7A8B6F"/>
            </a:solidFill>
            <a:ln>
              <a:noFill/>
            </a:ln>
          </p:spPr>
        </p:sp>
        <p:sp>
          <p:nvSpPr>
            <p:cNvPr id="55" name="Google Shape;55;p8"/>
            <p:cNvSpPr txBox="1"/>
            <p:nvPr/>
          </p:nvSpPr>
          <p:spPr>
            <a:xfrm>
              <a:off x="0" y="-38100"/>
              <a:ext cx="1904100" cy="11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9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CUSTOM_2_1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>
            <a:spLocks noGrp="1"/>
          </p:cNvSpPr>
          <p:nvPr>
            <p:ph type="pic" idx="2"/>
          </p:nvPr>
        </p:nvSpPr>
        <p:spPr>
          <a:xfrm>
            <a:off x="1169575" y="0"/>
            <a:ext cx="17118600" cy="576000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9"/>
          <p:cNvSpPr/>
          <p:nvPr/>
        </p:nvSpPr>
        <p:spPr>
          <a:xfrm>
            <a:off x="0" y="0"/>
            <a:ext cx="1169577" cy="5760082"/>
          </a:xfrm>
          <a:custGeom>
            <a:avLst/>
            <a:gdLst/>
            <a:ahLst/>
            <a:cxnLst/>
            <a:rect l="l" t="t" r="r" b="b"/>
            <a:pathLst>
              <a:path w="307986" h="1516809" extrusionOk="0">
                <a:moveTo>
                  <a:pt x="0" y="0"/>
                </a:moveTo>
                <a:lnTo>
                  <a:pt x="307986" y="0"/>
                </a:lnTo>
                <a:lnTo>
                  <a:pt x="307986" y="1516809"/>
                </a:lnTo>
                <a:lnTo>
                  <a:pt x="0" y="1516809"/>
                </a:lnTo>
                <a:close/>
              </a:path>
            </a:pathLst>
          </a:custGeom>
          <a:solidFill>
            <a:srgbClr val="AF9B45"/>
          </a:solidFill>
          <a:ln>
            <a:noFill/>
          </a:ln>
        </p:spPr>
      </p:sp>
      <p:cxnSp>
        <p:nvCxnSpPr>
          <p:cNvPr id="59" name="Google Shape;59;p9"/>
          <p:cNvCxnSpPr/>
          <p:nvPr/>
        </p:nvCxnSpPr>
        <p:spPr>
          <a:xfrm>
            <a:off x="15525" y="5759125"/>
            <a:ext cx="18330900" cy="0"/>
          </a:xfrm>
          <a:prstGeom prst="straightConnector1">
            <a:avLst/>
          </a:prstGeom>
          <a:noFill/>
          <a:ln w="19050" cap="flat" cmpd="sng">
            <a:solidFill>
              <a:srgbClr val="37323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>
            <a:spLocks noGrp="1"/>
          </p:cNvSpPr>
          <p:nvPr>
            <p:ph type="pic" idx="2"/>
          </p:nvPr>
        </p:nvSpPr>
        <p:spPr>
          <a:xfrm>
            <a:off x="13187800" y="0"/>
            <a:ext cx="5100300" cy="10287000"/>
          </a:xfrm>
          <a:prstGeom prst="rect">
            <a:avLst/>
          </a:prstGeom>
          <a:noFill/>
          <a:ln>
            <a:noFill/>
          </a:ln>
        </p:spPr>
      </p:sp>
      <p:pic>
        <p:nvPicPr>
          <p:cNvPr id="62" name="Google Shape;6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0"/>
          <p:cNvSpPr/>
          <p:nvPr/>
        </p:nvSpPr>
        <p:spPr>
          <a:xfrm rot="-5400000">
            <a:off x="7895792" y="5006182"/>
            <a:ext cx="10298076" cy="285959"/>
          </a:xfrm>
          <a:custGeom>
            <a:avLst/>
            <a:gdLst/>
            <a:ahLst/>
            <a:cxnLst/>
            <a:rect l="l" t="t" r="r" b="b"/>
            <a:pathLst>
              <a:path w="2749820" h="75302" extrusionOk="0">
                <a:moveTo>
                  <a:pt x="0" y="0"/>
                </a:moveTo>
                <a:lnTo>
                  <a:pt x="2749820" y="0"/>
                </a:lnTo>
                <a:lnTo>
                  <a:pt x="2749820" y="75302"/>
                </a:lnTo>
                <a:lnTo>
                  <a:pt x="0" y="75302"/>
                </a:lnTo>
                <a:close/>
              </a:path>
            </a:pathLst>
          </a:custGeom>
          <a:solidFill>
            <a:srgbClr val="DDB272"/>
          </a:solid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Exo 2 ExtraBold"/>
              <a:buNone/>
              <a:defRPr sz="4400" i="0" u="none" strike="noStrike" cap="none">
                <a:solidFill>
                  <a:schemeClr val="dk1"/>
                </a:solidFill>
                <a:latin typeface="Exo 2 ExtraBold"/>
                <a:ea typeface="Exo 2 ExtraBold"/>
                <a:cs typeface="Exo 2 ExtraBold"/>
                <a:sym typeface="Exo 2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Exo 2 ExtraBold"/>
              <a:buNone/>
              <a:defRPr sz="1800">
                <a:latin typeface="Exo 2 ExtraBold"/>
                <a:ea typeface="Exo 2 ExtraBold"/>
                <a:cs typeface="Exo 2 ExtraBold"/>
                <a:sym typeface="Exo 2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Exo 2 ExtraBold"/>
              <a:buNone/>
              <a:defRPr sz="1800">
                <a:latin typeface="Exo 2 ExtraBold"/>
                <a:ea typeface="Exo 2 ExtraBold"/>
                <a:cs typeface="Exo 2 ExtraBold"/>
                <a:sym typeface="Exo 2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Exo 2 ExtraBold"/>
              <a:buNone/>
              <a:defRPr sz="1800">
                <a:latin typeface="Exo 2 ExtraBold"/>
                <a:ea typeface="Exo 2 ExtraBold"/>
                <a:cs typeface="Exo 2 ExtraBold"/>
                <a:sym typeface="Exo 2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Exo 2 ExtraBold"/>
              <a:buNone/>
              <a:defRPr sz="1800">
                <a:latin typeface="Exo 2 ExtraBold"/>
                <a:ea typeface="Exo 2 ExtraBold"/>
                <a:cs typeface="Exo 2 ExtraBold"/>
                <a:sym typeface="Exo 2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Exo 2 ExtraBold"/>
              <a:buNone/>
              <a:defRPr sz="1800">
                <a:latin typeface="Exo 2 ExtraBold"/>
                <a:ea typeface="Exo 2 ExtraBold"/>
                <a:cs typeface="Exo 2 ExtraBold"/>
                <a:sym typeface="Exo 2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Exo 2 ExtraBold"/>
              <a:buNone/>
              <a:defRPr sz="1800">
                <a:latin typeface="Exo 2 ExtraBold"/>
                <a:ea typeface="Exo 2 ExtraBold"/>
                <a:cs typeface="Exo 2 ExtraBold"/>
                <a:sym typeface="Exo 2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Exo 2 ExtraBold"/>
              <a:buNone/>
              <a:defRPr sz="1800">
                <a:latin typeface="Exo 2 ExtraBold"/>
                <a:ea typeface="Exo 2 ExtraBold"/>
                <a:cs typeface="Exo 2 ExtraBold"/>
                <a:sym typeface="Exo 2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Exo 2 ExtraBold"/>
              <a:buNone/>
              <a:defRPr sz="1800">
                <a:latin typeface="Exo 2 ExtraBold"/>
                <a:ea typeface="Exo 2 ExtraBold"/>
                <a:cs typeface="Exo 2 ExtraBold"/>
                <a:sym typeface="Exo 2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morant Garamond"/>
              <a:buChar char="•"/>
              <a:defRPr sz="32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morant Garamond"/>
              <a:buChar char="–"/>
              <a:defRPr sz="2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morant Garamond"/>
              <a:buChar char="•"/>
              <a:defRPr sz="24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rmorant Garamond"/>
              <a:buChar char="–"/>
              <a:defRPr sz="20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rmorant Garamond"/>
              <a:buChar char="»"/>
              <a:defRPr sz="20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rmorant Garamond"/>
              <a:buChar char="•"/>
              <a:defRPr sz="20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rmorant Garamond"/>
              <a:buChar char="•"/>
              <a:defRPr sz="20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rmorant Garamond"/>
              <a:buChar char="•"/>
              <a:defRPr sz="20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rmorant Garamond"/>
              <a:buChar char="•"/>
              <a:defRPr sz="20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200" i="0" u="none" strike="noStrike" cap="none">
                <a:solidFill>
                  <a:srgbClr val="888888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200" i="0" u="none" strike="noStrike" cap="none">
                <a:solidFill>
                  <a:srgbClr val="888888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Font typeface="Cormorant Garamond"/>
              <a:buNone/>
              <a:defRPr sz="1800" i="0" u="none" strike="noStrike" cap="none">
                <a:solidFill>
                  <a:schemeClr val="dk1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/>
          <p:nvPr/>
        </p:nvSpPr>
        <p:spPr>
          <a:xfrm>
            <a:off x="8022600" y="6770762"/>
            <a:ext cx="10265353" cy="3516267"/>
          </a:xfrm>
          <a:custGeom>
            <a:avLst/>
            <a:gdLst/>
            <a:ahLst/>
            <a:cxnLst/>
            <a:rect l="l" t="t" r="r" b="b"/>
            <a:pathLst>
              <a:path w="2749820" h="926089" extrusionOk="0">
                <a:moveTo>
                  <a:pt x="0" y="0"/>
                </a:moveTo>
                <a:lnTo>
                  <a:pt x="2749820" y="0"/>
                </a:lnTo>
                <a:lnTo>
                  <a:pt x="2749820" y="926089"/>
                </a:lnTo>
                <a:lnTo>
                  <a:pt x="0" y="926089"/>
                </a:lnTo>
                <a:close/>
              </a:path>
            </a:pathLst>
          </a:custGeom>
          <a:solidFill>
            <a:srgbClr val="EDE8ED"/>
          </a:solidFill>
          <a:ln>
            <a:noFill/>
          </a:ln>
        </p:spPr>
      </p:sp>
      <p:sp>
        <p:nvSpPr>
          <p:cNvPr id="83" name="Google Shape;83;p14"/>
          <p:cNvSpPr/>
          <p:nvPr/>
        </p:nvSpPr>
        <p:spPr>
          <a:xfrm>
            <a:off x="8022600" y="6484837"/>
            <a:ext cx="10265353" cy="285914"/>
          </a:xfrm>
          <a:custGeom>
            <a:avLst/>
            <a:gdLst/>
            <a:ahLst/>
            <a:cxnLst/>
            <a:rect l="l" t="t" r="r" b="b"/>
            <a:pathLst>
              <a:path w="2749820" h="75302" extrusionOk="0">
                <a:moveTo>
                  <a:pt x="0" y="0"/>
                </a:moveTo>
                <a:lnTo>
                  <a:pt x="2749820" y="0"/>
                </a:lnTo>
                <a:lnTo>
                  <a:pt x="2749820" y="75302"/>
                </a:lnTo>
                <a:lnTo>
                  <a:pt x="0" y="75302"/>
                </a:lnTo>
                <a:close/>
              </a:path>
            </a:pathLst>
          </a:custGeom>
          <a:solidFill>
            <a:srgbClr val="7A8B6F"/>
          </a:solidFill>
          <a:ln>
            <a:noFill/>
          </a:ln>
        </p:spPr>
      </p:sp>
      <p:sp>
        <p:nvSpPr>
          <p:cNvPr id="87" name="Google Shape;87;p14"/>
          <p:cNvSpPr txBox="1"/>
          <p:nvPr/>
        </p:nvSpPr>
        <p:spPr>
          <a:xfrm>
            <a:off x="8782313" y="788319"/>
            <a:ext cx="8945247" cy="5232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latin typeface="Exo 2 Black"/>
                <a:ea typeface="Exo 2 Black"/>
                <a:sym typeface="Exo 2 Black"/>
              </a:rPr>
              <a:t>Amazon Sales Analysis-2025</a:t>
            </a: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800" b="1" dirty="0">
              <a:latin typeface="Exo 2 Black"/>
              <a:ea typeface="Exo 2 Black"/>
              <a:sym typeface="Exo 2 Black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800" b="1" dirty="0">
              <a:latin typeface="Exo 2 Black"/>
              <a:ea typeface="Exo 2 Black"/>
              <a:sym typeface="Exo 2 Black"/>
            </a:endParaRPr>
          </a:p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Exo 2 Black"/>
                <a:ea typeface="Exo 2 Black"/>
                <a:sym typeface="Exo 2 Black"/>
              </a:rPr>
              <a:t>Using MS-Excel</a:t>
            </a:r>
            <a:endParaRPr sz="4000" dirty="0"/>
          </a:p>
        </p:txBody>
      </p:sp>
      <p:sp>
        <p:nvSpPr>
          <p:cNvPr id="88" name="Google Shape;88;p14"/>
          <p:cNvSpPr txBox="1"/>
          <p:nvPr/>
        </p:nvSpPr>
        <p:spPr>
          <a:xfrm>
            <a:off x="8899194" y="7071598"/>
            <a:ext cx="4791968" cy="854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373236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Presentation Slides</a:t>
            </a:r>
            <a:endParaRPr dirty="0"/>
          </a:p>
        </p:txBody>
      </p:sp>
      <p:sp>
        <p:nvSpPr>
          <p:cNvPr id="89" name="Google Shape;89;p14"/>
          <p:cNvSpPr txBox="1"/>
          <p:nvPr/>
        </p:nvSpPr>
        <p:spPr>
          <a:xfrm>
            <a:off x="8899194" y="8659335"/>
            <a:ext cx="1985814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>
                <a:solidFill>
                  <a:srgbClr val="373236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Presented by:</a:t>
            </a:r>
            <a:endParaRPr/>
          </a:p>
        </p:txBody>
      </p:sp>
      <p:sp>
        <p:nvSpPr>
          <p:cNvPr id="90" name="Google Shape;90;p14"/>
          <p:cNvSpPr txBox="1"/>
          <p:nvPr/>
        </p:nvSpPr>
        <p:spPr>
          <a:xfrm>
            <a:off x="15064978" y="8659335"/>
            <a:ext cx="219432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373236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Sanjoy</a:t>
            </a:r>
            <a:r>
              <a:rPr lang="en-US" sz="3000" b="0" i="0" u="none" strike="noStrike" cap="none" dirty="0">
                <a:solidFill>
                  <a:srgbClr val="373236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 Dutta</a:t>
            </a:r>
            <a:endParaRPr dirty="0"/>
          </a:p>
        </p:txBody>
      </p:sp>
      <p:pic>
        <p:nvPicPr>
          <p:cNvPr id="1028" name="Picture 4" descr="Amazon shuts down its personal file storage service to focus on photos">
            <a:extLst>
              <a:ext uri="{FF2B5EF4-FFF2-40B4-BE49-F238E27FC236}">
                <a16:creationId xmlns:a16="http://schemas.microsoft.com/office/drawing/2014/main" id="{DCEE5CB1-B27D-6BD6-F676-7D3CEDED5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153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B99ADDC4-11DA-5E83-A61F-957015F96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>
            <a:extLst>
              <a:ext uri="{FF2B5EF4-FFF2-40B4-BE49-F238E27FC236}">
                <a16:creationId xmlns:a16="http://schemas.microsoft.com/office/drawing/2014/main" id="{EEA91047-32C0-2444-ABFE-D245E065836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>
            <a:extLst>
              <a:ext uri="{FF2B5EF4-FFF2-40B4-BE49-F238E27FC236}">
                <a16:creationId xmlns:a16="http://schemas.microsoft.com/office/drawing/2014/main" id="{6F80A18F-0F85-B43A-BCB9-ED6C7785670E}"/>
              </a:ext>
            </a:extLst>
          </p:cNvPr>
          <p:cNvSpPr txBox="1"/>
          <p:nvPr/>
        </p:nvSpPr>
        <p:spPr>
          <a:xfrm>
            <a:off x="448987" y="736029"/>
            <a:ext cx="17653819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dirty="0">
                <a:solidFill>
                  <a:srgbClr val="7A8B6F"/>
                </a:solidFill>
                <a:latin typeface="Exo 2"/>
                <a:ea typeface="Exo 2"/>
                <a:sym typeface="Exo 2"/>
              </a:rPr>
              <a:t>Key Recommendations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D62D80-07E3-31B3-8712-7E14B23CA58B}"/>
              </a:ext>
            </a:extLst>
          </p:cNvPr>
          <p:cNvSpPr txBox="1"/>
          <p:nvPr/>
        </p:nvSpPr>
        <p:spPr>
          <a:xfrm>
            <a:off x="1028699" y="3411049"/>
            <a:ext cx="7790835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Actionable Insights</a:t>
            </a:r>
            <a:endParaRPr lang="en-US" sz="2800" dirty="0"/>
          </a:p>
          <a:p>
            <a:r>
              <a:rPr lang="en-US" sz="2800" dirty="0"/>
              <a:t>Reduce returns by improving product quality and packaging</a:t>
            </a:r>
          </a:p>
          <a:p>
            <a:r>
              <a:rPr lang="en-US" sz="2800" dirty="0"/>
              <a:t>Promote high-rating but low-sales products</a:t>
            </a:r>
          </a:p>
          <a:p>
            <a:r>
              <a:rPr lang="en-US" sz="2800" dirty="0"/>
              <a:t>Strengthen logistics in low-rating high-sales states</a:t>
            </a:r>
          </a:p>
          <a:p>
            <a:r>
              <a:rPr lang="en-US" sz="2800" dirty="0"/>
              <a:t>Encourage digital payments to reduce return risk</a:t>
            </a:r>
          </a:p>
          <a:p>
            <a:endParaRPr lang="en-IN" sz="2800" dirty="0"/>
          </a:p>
          <a:p>
            <a:endParaRPr lang="en-US" sz="2800" dirty="0"/>
          </a:p>
          <a:p>
            <a:endParaRPr lang="en-US" sz="2800" dirty="0"/>
          </a:p>
        </p:txBody>
      </p:sp>
      <p:pic>
        <p:nvPicPr>
          <p:cNvPr id="4098" name="Picture 2" descr="10 Benefits of Actionable Insights to Manage Teamwork">
            <a:extLst>
              <a:ext uri="{FF2B5EF4-FFF2-40B4-BE49-F238E27FC236}">
                <a16:creationId xmlns:a16="http://schemas.microsoft.com/office/drawing/2014/main" id="{E06D58BB-D8FA-956E-A236-7BF3B93D7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8233" y="3270453"/>
            <a:ext cx="7007327" cy="467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198274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4578CA63-9709-48A4-D0DD-27DE9E999D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>
            <a:extLst>
              <a:ext uri="{FF2B5EF4-FFF2-40B4-BE49-F238E27FC236}">
                <a16:creationId xmlns:a16="http://schemas.microsoft.com/office/drawing/2014/main" id="{1B151533-EA28-C435-2CBE-F2EA728F070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>
            <a:extLst>
              <a:ext uri="{FF2B5EF4-FFF2-40B4-BE49-F238E27FC236}">
                <a16:creationId xmlns:a16="http://schemas.microsoft.com/office/drawing/2014/main" id="{8DEC0AE1-0996-D80D-EBBD-735E1C056154}"/>
              </a:ext>
            </a:extLst>
          </p:cNvPr>
          <p:cNvSpPr txBox="1"/>
          <p:nvPr/>
        </p:nvSpPr>
        <p:spPr>
          <a:xfrm>
            <a:off x="448987" y="736029"/>
            <a:ext cx="17653819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dirty="0">
                <a:solidFill>
                  <a:srgbClr val="7A8B6F"/>
                </a:solidFill>
                <a:latin typeface="Exo 2"/>
                <a:ea typeface="Exo 2"/>
                <a:sym typeface="Exo 2"/>
              </a:rPr>
              <a:t>Tools &amp; Skills Used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A3EEE2-0CFB-17C7-BC33-359879299F00}"/>
              </a:ext>
            </a:extLst>
          </p:cNvPr>
          <p:cNvSpPr txBox="1"/>
          <p:nvPr/>
        </p:nvSpPr>
        <p:spPr>
          <a:xfrm>
            <a:off x="1028699" y="3411049"/>
            <a:ext cx="7790835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/>
              <a:t>Tools</a:t>
            </a:r>
            <a:endParaRPr lang="en-IN" sz="2800" dirty="0"/>
          </a:p>
          <a:p>
            <a:r>
              <a:rPr lang="en-IN" sz="2800" dirty="0"/>
              <a:t>MS Excel</a:t>
            </a:r>
          </a:p>
          <a:p>
            <a:r>
              <a:rPr lang="en-IN" sz="2800" dirty="0"/>
              <a:t>Pivot Tables &amp; Pivot Charts</a:t>
            </a:r>
          </a:p>
          <a:p>
            <a:r>
              <a:rPr lang="en-IN" sz="2800" dirty="0"/>
              <a:t>Slicers &amp; Timelines</a:t>
            </a:r>
          </a:p>
          <a:p>
            <a:r>
              <a:rPr lang="en-IN" sz="2800" dirty="0"/>
              <a:t>PowerPoint</a:t>
            </a:r>
          </a:p>
          <a:p>
            <a:r>
              <a:rPr lang="en-IN" sz="2800" b="1" dirty="0"/>
              <a:t>Skills</a:t>
            </a:r>
            <a:endParaRPr lang="en-IN" sz="2800" dirty="0"/>
          </a:p>
          <a:p>
            <a:r>
              <a:rPr lang="en-IN" sz="2800" dirty="0"/>
              <a:t>Data Analysis</a:t>
            </a:r>
          </a:p>
          <a:p>
            <a:r>
              <a:rPr lang="en-IN" sz="2800" dirty="0"/>
              <a:t>Dashboard Design</a:t>
            </a:r>
          </a:p>
          <a:p>
            <a:r>
              <a:rPr lang="en-IN" sz="2800" dirty="0"/>
              <a:t>Business Insights</a:t>
            </a:r>
          </a:p>
          <a:p>
            <a:r>
              <a:rPr lang="en-IN" sz="2800" dirty="0"/>
              <a:t>Data Visualization</a:t>
            </a:r>
          </a:p>
          <a:p>
            <a:endParaRPr lang="en-IN" sz="2800" dirty="0"/>
          </a:p>
          <a:p>
            <a:endParaRPr lang="en-US" sz="2800" dirty="0"/>
          </a:p>
          <a:p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E610B9-8B77-9CDD-F0C0-691AF2E93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534" y="3746091"/>
            <a:ext cx="7599241" cy="427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199906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2496BE27-5B54-C292-23B5-DDD67A9AD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>
            <a:extLst>
              <a:ext uri="{FF2B5EF4-FFF2-40B4-BE49-F238E27FC236}">
                <a16:creationId xmlns:a16="http://schemas.microsoft.com/office/drawing/2014/main" id="{9D706D0F-EC6F-C7AA-89F4-DB4351B3C5D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>
            <a:extLst>
              <a:ext uri="{FF2B5EF4-FFF2-40B4-BE49-F238E27FC236}">
                <a16:creationId xmlns:a16="http://schemas.microsoft.com/office/drawing/2014/main" id="{4F536853-B7A4-3237-8C76-DFBB511D8290}"/>
              </a:ext>
            </a:extLst>
          </p:cNvPr>
          <p:cNvSpPr txBox="1"/>
          <p:nvPr/>
        </p:nvSpPr>
        <p:spPr>
          <a:xfrm>
            <a:off x="1028699" y="919932"/>
            <a:ext cx="17653819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dirty="0">
                <a:solidFill>
                  <a:srgbClr val="7A8B6F"/>
                </a:solidFill>
                <a:latin typeface="Exo 2"/>
                <a:ea typeface="Exo 2"/>
                <a:sym typeface="Exo 2"/>
              </a:rPr>
              <a:t>Conclusion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7CB363-EC06-7095-BAD4-588AA95373EE}"/>
              </a:ext>
            </a:extLst>
          </p:cNvPr>
          <p:cNvSpPr txBox="1"/>
          <p:nvPr/>
        </p:nvSpPr>
        <p:spPr>
          <a:xfrm>
            <a:off x="1028699" y="3411049"/>
            <a:ext cx="779083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Conclusion</a:t>
            </a:r>
            <a:endParaRPr lang="en-US" sz="2800" dirty="0"/>
          </a:p>
          <a:p>
            <a:r>
              <a:rPr lang="en-US" sz="2800" dirty="0"/>
              <a:t>The dashboard provides a </a:t>
            </a:r>
            <a:r>
              <a:rPr lang="en-US" sz="2800" b="1" dirty="0"/>
              <a:t>360° view of sales, customers, and operations</a:t>
            </a:r>
            <a:endParaRPr lang="en-US" sz="2800" dirty="0"/>
          </a:p>
          <a:p>
            <a:r>
              <a:rPr lang="en-US" sz="2800" dirty="0"/>
              <a:t>Helps stakeholders make </a:t>
            </a:r>
            <a:r>
              <a:rPr lang="en-US" sz="2800" b="1" dirty="0"/>
              <a:t>informed, data-driven decisions</a:t>
            </a:r>
            <a:endParaRPr lang="en-US" sz="2800" dirty="0"/>
          </a:p>
          <a:p>
            <a:r>
              <a:rPr lang="en-US" sz="2800" dirty="0"/>
              <a:t>Can be extended with advanced analytics or Power BI integration</a:t>
            </a:r>
          </a:p>
          <a:p>
            <a:endParaRPr lang="en-IN" sz="2800" dirty="0"/>
          </a:p>
          <a:p>
            <a:endParaRPr lang="en-US" sz="2800" dirty="0"/>
          </a:p>
          <a:p>
            <a:endParaRPr lang="en-US" sz="2800" dirty="0"/>
          </a:p>
        </p:txBody>
      </p:sp>
      <p:pic>
        <p:nvPicPr>
          <p:cNvPr id="6146" name="Picture 2" descr="5+ Thousand Conclusion Presentation Royalty-Free Images, Stock Photos &amp;  Pictures | Shutterstock">
            <a:extLst>
              <a:ext uri="{FF2B5EF4-FFF2-40B4-BE49-F238E27FC236}">
                <a16:creationId xmlns:a16="http://schemas.microsoft.com/office/drawing/2014/main" id="{655CB668-EC77-42D4-52D8-ABE28B69D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7729" y="3604907"/>
            <a:ext cx="7411068" cy="335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7540387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" name="Google Shape;315;p28"/>
          <p:cNvCxnSpPr/>
          <p:nvPr/>
        </p:nvCxnSpPr>
        <p:spPr>
          <a:xfrm>
            <a:off x="1028700" y="8383981"/>
            <a:ext cx="9092265" cy="0"/>
          </a:xfrm>
          <a:prstGeom prst="straightConnector1">
            <a:avLst/>
          </a:prstGeom>
          <a:noFill/>
          <a:ln w="19050" cap="flat" cmpd="sng">
            <a:solidFill>
              <a:srgbClr val="AF9B4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1" name="Google Shape;321;p28"/>
          <p:cNvSpPr txBox="1"/>
          <p:nvPr/>
        </p:nvSpPr>
        <p:spPr>
          <a:xfrm>
            <a:off x="307271" y="1338820"/>
            <a:ext cx="6136532" cy="3161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982" b="1" i="0" u="none" strike="noStrike" cap="none" dirty="0">
                <a:solidFill>
                  <a:srgbClr val="373236"/>
                </a:solidFill>
                <a:latin typeface="Exo 2 Black"/>
                <a:ea typeface="Exo 2 Black"/>
                <a:cs typeface="Exo 2 Black"/>
                <a:sym typeface="Exo 2 Black"/>
              </a:rPr>
              <a:t>Thank You</a:t>
            </a:r>
            <a:endParaRPr dirty="0"/>
          </a:p>
        </p:txBody>
      </p:sp>
      <p:sp>
        <p:nvSpPr>
          <p:cNvPr id="323" name="Google Shape;323;p28"/>
          <p:cNvSpPr txBox="1"/>
          <p:nvPr/>
        </p:nvSpPr>
        <p:spPr>
          <a:xfrm>
            <a:off x="1028700" y="6633623"/>
            <a:ext cx="40481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rgbClr val="373236"/>
                </a:solidFill>
                <a:latin typeface="Cormorant Garamond"/>
                <a:ea typeface="Cormorant Garamond"/>
                <a:sym typeface="Cormorant Garamond"/>
              </a:rPr>
              <a:t>Sanjoy Dutta</a:t>
            </a:r>
            <a:endParaRPr dirty="0"/>
          </a:p>
        </p:txBody>
      </p:sp>
      <p:sp>
        <p:nvSpPr>
          <p:cNvPr id="325" name="Google Shape;325;p28"/>
          <p:cNvSpPr txBox="1"/>
          <p:nvPr/>
        </p:nvSpPr>
        <p:spPr>
          <a:xfrm>
            <a:off x="1028700" y="7227223"/>
            <a:ext cx="4048125" cy="516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9" b="0" i="0" u="none" strike="noStrike" cap="none" dirty="0">
                <a:solidFill>
                  <a:srgbClr val="373236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E : </a:t>
            </a:r>
            <a:r>
              <a:rPr lang="en-US" sz="2399" dirty="0">
                <a:solidFill>
                  <a:srgbClr val="373236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sandutta2000@gmail.com</a:t>
            </a:r>
            <a:r>
              <a:rPr lang="en-US" sz="2399" b="0" i="0" u="none" strike="noStrike" cap="none" dirty="0">
                <a:solidFill>
                  <a:srgbClr val="373236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 </a:t>
            </a:r>
            <a:endParaRPr dirty="0"/>
          </a:p>
        </p:txBody>
      </p:sp>
      <p:pic>
        <p:nvPicPr>
          <p:cNvPr id="327" name="Google Shape;32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73925" y="1696225"/>
            <a:ext cx="494077" cy="67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mazon delivers the largest selection of products to prime members in">
            <a:extLst>
              <a:ext uri="{FF2B5EF4-FFF2-40B4-BE49-F238E27FC236}">
                <a16:creationId xmlns:a16="http://schemas.microsoft.com/office/drawing/2014/main" id="{F216C153-4240-D0CF-7C3D-875ACA717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825" y="0"/>
            <a:ext cx="13211175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1028700" y="847725"/>
            <a:ext cx="12731545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dirty="0">
                <a:solidFill>
                  <a:srgbClr val="7A8B6F"/>
                </a:solidFill>
                <a:latin typeface="Exo 2"/>
                <a:ea typeface="Exo 2"/>
                <a:sym typeface="Exo 2"/>
              </a:rPr>
              <a:t>Business  Objective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431641-A1F0-6F27-B643-47FB335889D7}"/>
              </a:ext>
            </a:extLst>
          </p:cNvPr>
          <p:cNvSpPr txBox="1"/>
          <p:nvPr/>
        </p:nvSpPr>
        <p:spPr>
          <a:xfrm>
            <a:off x="1028699" y="3411049"/>
            <a:ext cx="7790835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/>
              <a:t>Objective of the Analysis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Analyze Amazon India sales performance for     2025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Identify top-performing categories, products,   and states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Evaluate customer satisfaction and return behavior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Support data-driven business and operational decisions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800" dirty="0"/>
          </a:p>
        </p:txBody>
      </p:sp>
      <p:pic>
        <p:nvPicPr>
          <p:cNvPr id="1026" name="Picture 2" descr="8+ Million Business Objectives Royalty-Free Images, Stock Photos &amp; Pictures  | Shutterstock">
            <a:extLst>
              <a:ext uri="{FF2B5EF4-FFF2-40B4-BE49-F238E27FC236}">
                <a16:creationId xmlns:a16="http://schemas.microsoft.com/office/drawing/2014/main" id="{8ADC00C1-3C43-47EE-1D34-3095052C1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7046" y="3634442"/>
            <a:ext cx="7652255" cy="4523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AA8D135E-18BA-97EB-94A0-3E4B556CC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>
            <a:extLst>
              <a:ext uri="{FF2B5EF4-FFF2-40B4-BE49-F238E27FC236}">
                <a16:creationId xmlns:a16="http://schemas.microsoft.com/office/drawing/2014/main" id="{66EE3D5A-9B88-E23E-D588-3A0B58173AB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>
            <a:extLst>
              <a:ext uri="{FF2B5EF4-FFF2-40B4-BE49-F238E27FC236}">
                <a16:creationId xmlns:a16="http://schemas.microsoft.com/office/drawing/2014/main" id="{B13B0716-60DC-9369-B926-FA73127A93C0}"/>
              </a:ext>
            </a:extLst>
          </p:cNvPr>
          <p:cNvSpPr txBox="1"/>
          <p:nvPr/>
        </p:nvSpPr>
        <p:spPr>
          <a:xfrm>
            <a:off x="1028700" y="847725"/>
            <a:ext cx="12731545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dirty="0">
                <a:solidFill>
                  <a:srgbClr val="7A8B6F"/>
                </a:solidFill>
                <a:latin typeface="Exo 2"/>
                <a:ea typeface="Exo 2"/>
                <a:sym typeface="Exo 2"/>
              </a:rPr>
              <a:t>Dataset Overview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5717E3-507A-1B57-CFA2-072B23DA0077}"/>
              </a:ext>
            </a:extLst>
          </p:cNvPr>
          <p:cNvSpPr txBox="1"/>
          <p:nvPr/>
        </p:nvSpPr>
        <p:spPr>
          <a:xfrm>
            <a:off x="1028699" y="3411049"/>
            <a:ext cx="7584359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Dataset Summary</a:t>
            </a:r>
            <a:endParaRPr lang="en-US" sz="2800" dirty="0"/>
          </a:p>
          <a:p>
            <a:r>
              <a:rPr lang="en-US" sz="2800" dirty="0"/>
              <a:t>Orders, products, revenue, payments, delivery &amp; reviews</a:t>
            </a:r>
          </a:p>
          <a:p>
            <a:r>
              <a:rPr lang="en-US" sz="2800" b="1" dirty="0"/>
              <a:t>Key fields:</a:t>
            </a:r>
          </a:p>
          <a:p>
            <a:pPr lvl="1"/>
            <a:r>
              <a:rPr lang="en-US" sz="2800" dirty="0"/>
              <a:t>Order Date, Product Category, Sales (₹)</a:t>
            </a:r>
          </a:p>
          <a:p>
            <a:pPr lvl="1"/>
            <a:r>
              <a:rPr lang="en-US" sz="2800" dirty="0"/>
              <a:t>Payment Method &amp; Delivery Status</a:t>
            </a:r>
          </a:p>
          <a:p>
            <a:pPr lvl="1"/>
            <a:r>
              <a:rPr lang="en-US" sz="2800" dirty="0"/>
              <a:t>Customer Ratings &amp; Reviews</a:t>
            </a:r>
          </a:p>
          <a:p>
            <a:pPr lvl="1"/>
            <a:r>
              <a:rPr lang="en-US" sz="2800" dirty="0"/>
              <a:t>State-wise sales data</a:t>
            </a:r>
          </a:p>
          <a:p>
            <a:endParaRPr lang="en-US" sz="2800" b="1" dirty="0"/>
          </a:p>
          <a:p>
            <a:r>
              <a:rPr lang="en-US" sz="2800" b="1" dirty="0"/>
              <a:t>Time Period:</a:t>
            </a:r>
            <a:r>
              <a:rPr lang="en-US" sz="2800" dirty="0"/>
              <a:t> 2025</a:t>
            </a:r>
            <a:br>
              <a:rPr lang="en-US" sz="2800" dirty="0"/>
            </a:br>
            <a:r>
              <a:rPr lang="en-US" sz="2800" b="1" dirty="0"/>
              <a:t>Market:</a:t>
            </a:r>
            <a:r>
              <a:rPr lang="en-US" sz="2800" dirty="0"/>
              <a:t> Amazon India</a:t>
            </a:r>
          </a:p>
          <a:p>
            <a:endParaRPr lang="en-US" sz="2800" dirty="0"/>
          </a:p>
          <a:p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1DD901-39DF-8840-7A19-4B8518C9B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3058" y="3697259"/>
            <a:ext cx="9512710" cy="486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63638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B54E7121-5EF5-9313-5458-111640DB69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>
            <a:extLst>
              <a:ext uri="{FF2B5EF4-FFF2-40B4-BE49-F238E27FC236}">
                <a16:creationId xmlns:a16="http://schemas.microsoft.com/office/drawing/2014/main" id="{85876C2C-2992-1966-0274-CE0279D5FA0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>
            <a:extLst>
              <a:ext uri="{FF2B5EF4-FFF2-40B4-BE49-F238E27FC236}">
                <a16:creationId xmlns:a16="http://schemas.microsoft.com/office/drawing/2014/main" id="{F0BD1758-733A-88F0-2A67-AE7F14CC2530}"/>
              </a:ext>
            </a:extLst>
          </p:cNvPr>
          <p:cNvSpPr txBox="1"/>
          <p:nvPr/>
        </p:nvSpPr>
        <p:spPr>
          <a:xfrm>
            <a:off x="1028700" y="847725"/>
            <a:ext cx="16580874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dirty="0">
                <a:solidFill>
                  <a:srgbClr val="7A8B6F"/>
                </a:solidFill>
                <a:latin typeface="Exo 2"/>
                <a:ea typeface="Exo 2"/>
                <a:sym typeface="Exo 2"/>
              </a:rPr>
              <a:t>Key Performance Indicators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E21D0D-3D77-39C8-8CA6-6C711CFB3AF5}"/>
              </a:ext>
            </a:extLst>
          </p:cNvPr>
          <p:cNvSpPr txBox="1"/>
          <p:nvPr/>
        </p:nvSpPr>
        <p:spPr>
          <a:xfrm>
            <a:off x="1028699" y="3411049"/>
            <a:ext cx="779083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/>
              <a:t>Overall Performance Snapshot</a:t>
            </a:r>
            <a:endParaRPr lang="en-IN" sz="2800" dirty="0"/>
          </a:p>
          <a:p>
            <a:r>
              <a:rPr lang="en-IN" sz="2800" b="1" dirty="0"/>
              <a:t>Total Sales:</a:t>
            </a:r>
            <a:r>
              <a:rPr lang="en-IN" sz="2800" dirty="0"/>
              <a:t> ₹1,118M</a:t>
            </a:r>
          </a:p>
          <a:p>
            <a:r>
              <a:rPr lang="en-IN" sz="2800" b="1" dirty="0"/>
              <a:t>Total Orders:</a:t>
            </a:r>
            <a:r>
              <a:rPr lang="en-IN" sz="2800" dirty="0"/>
              <a:t> 15K</a:t>
            </a:r>
          </a:p>
          <a:p>
            <a:r>
              <a:rPr lang="en-IN" sz="2800" b="1" dirty="0"/>
              <a:t>Average Order Value:</a:t>
            </a:r>
            <a:r>
              <a:rPr lang="en-IN" sz="2800" dirty="0"/>
              <a:t> ₹75K</a:t>
            </a:r>
          </a:p>
          <a:p>
            <a:r>
              <a:rPr lang="en-IN" sz="2800" b="1" dirty="0"/>
              <a:t>Return Rate:</a:t>
            </a:r>
            <a:r>
              <a:rPr lang="en-IN" sz="2800" dirty="0"/>
              <a:t> 33%</a:t>
            </a:r>
          </a:p>
          <a:p>
            <a:r>
              <a:rPr lang="en-IN" sz="2800" b="1" dirty="0"/>
              <a:t>Average Customer Rating:</a:t>
            </a:r>
            <a:r>
              <a:rPr lang="en-IN" sz="2800" dirty="0"/>
              <a:t> 3.0</a:t>
            </a:r>
          </a:p>
          <a:p>
            <a:endParaRPr lang="en-IN" sz="2800" i="1" dirty="0"/>
          </a:p>
          <a:p>
            <a:endParaRPr lang="en-IN" sz="2800" i="1" dirty="0"/>
          </a:p>
          <a:p>
            <a:endParaRPr lang="en-IN" sz="2800" i="1" dirty="0"/>
          </a:p>
          <a:p>
            <a:r>
              <a:rPr lang="en-IN" sz="2800" i="1" dirty="0"/>
              <a:t>KPIs dynamically update using slicers.</a:t>
            </a:r>
            <a:endParaRPr lang="en-IN" sz="2800" dirty="0"/>
          </a:p>
          <a:p>
            <a:endParaRPr lang="en-US" sz="2800" dirty="0"/>
          </a:p>
          <a:p>
            <a:endParaRPr lang="en-US" sz="2800" dirty="0"/>
          </a:p>
        </p:txBody>
      </p:sp>
      <p:pic>
        <p:nvPicPr>
          <p:cNvPr id="2050" name="Picture 2" descr="6 Key Performance Indicators (KPIs) for Online Business Success">
            <a:extLst>
              <a:ext uri="{FF2B5EF4-FFF2-40B4-BE49-F238E27FC236}">
                <a16:creationId xmlns:a16="http://schemas.microsoft.com/office/drawing/2014/main" id="{1294C6B4-804D-B05F-56F9-305CD3B38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9534" y="3634442"/>
            <a:ext cx="7686675" cy="4202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5249463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1B913AA0-B6B8-8244-02BD-1B11C2F519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>
            <a:extLst>
              <a:ext uri="{FF2B5EF4-FFF2-40B4-BE49-F238E27FC236}">
                <a16:creationId xmlns:a16="http://schemas.microsoft.com/office/drawing/2014/main" id="{4BB24E84-A224-B9B7-44F9-71C188B25DE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>
            <a:extLst>
              <a:ext uri="{FF2B5EF4-FFF2-40B4-BE49-F238E27FC236}">
                <a16:creationId xmlns:a16="http://schemas.microsoft.com/office/drawing/2014/main" id="{B845FB10-7960-70AB-8501-FAED95C49AE9}"/>
              </a:ext>
            </a:extLst>
          </p:cNvPr>
          <p:cNvSpPr txBox="1"/>
          <p:nvPr/>
        </p:nvSpPr>
        <p:spPr>
          <a:xfrm>
            <a:off x="1028700" y="847725"/>
            <a:ext cx="16580874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dirty="0">
                <a:solidFill>
                  <a:srgbClr val="7A8B6F"/>
                </a:solidFill>
                <a:latin typeface="Exo 2"/>
                <a:ea typeface="Exo 2"/>
                <a:sym typeface="Exo 2"/>
              </a:rPr>
              <a:t>Sales Performance Insights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8D908C-9787-88F8-42C7-9781988C2001}"/>
              </a:ext>
            </a:extLst>
          </p:cNvPr>
          <p:cNvSpPr txBox="1"/>
          <p:nvPr/>
        </p:nvSpPr>
        <p:spPr>
          <a:xfrm>
            <a:off x="1028699" y="3411049"/>
            <a:ext cx="779083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Revenue Analysis</a:t>
            </a:r>
            <a:endParaRPr lang="en-US" sz="2800" dirty="0"/>
          </a:p>
          <a:p>
            <a:r>
              <a:rPr lang="en-US" sz="2800" dirty="0"/>
              <a:t>Books and Electronics are the </a:t>
            </a:r>
            <a:r>
              <a:rPr lang="en-US" sz="2800" b="1" dirty="0"/>
              <a:t>highest revenue-generating categories</a:t>
            </a:r>
            <a:endParaRPr lang="en-US" sz="2800" dirty="0"/>
          </a:p>
          <a:p>
            <a:r>
              <a:rPr lang="en-US" sz="2800" dirty="0"/>
              <a:t>Home &amp; Kitchen shows </a:t>
            </a:r>
            <a:r>
              <a:rPr lang="en-US" sz="2800" b="1" dirty="0"/>
              <a:t>lowest revenue contribution</a:t>
            </a:r>
            <a:endParaRPr lang="en-US" sz="2800" dirty="0"/>
          </a:p>
          <a:p>
            <a:r>
              <a:rPr lang="en-US" sz="2800" dirty="0"/>
              <a:t>Sales remain relatively </a:t>
            </a:r>
            <a:r>
              <a:rPr lang="en-US" sz="2800" b="1" dirty="0"/>
              <a:t>stable across months</a:t>
            </a:r>
            <a:r>
              <a:rPr lang="en-US" sz="2800" dirty="0"/>
              <a:t> with minor fluctuations</a:t>
            </a:r>
          </a:p>
          <a:p>
            <a:endParaRPr lang="en-US" sz="2800" dirty="0"/>
          </a:p>
          <a:p>
            <a:r>
              <a:rPr lang="en-US" sz="2800" b="1" dirty="0"/>
              <a:t>Business Insight:</a:t>
            </a:r>
            <a:br>
              <a:rPr lang="en-US" sz="2800" dirty="0"/>
            </a:br>
            <a:r>
              <a:rPr lang="en-US" sz="2800" dirty="0"/>
              <a:t>Focus on high-performing categories while improving weaker segments.</a:t>
            </a:r>
          </a:p>
          <a:p>
            <a:endParaRPr lang="en-IN" sz="280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EF317E2-C791-48EC-BD34-0B3A673B2C8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26501"/>
              </p:ext>
            </p:extLst>
          </p:nvPr>
        </p:nvGraphicFramePr>
        <p:xfrm>
          <a:off x="10113703" y="3863708"/>
          <a:ext cx="6065277" cy="4056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2487708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E12C72DA-4814-6999-1E58-C84E2B02A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>
            <a:extLst>
              <a:ext uri="{FF2B5EF4-FFF2-40B4-BE49-F238E27FC236}">
                <a16:creationId xmlns:a16="http://schemas.microsoft.com/office/drawing/2014/main" id="{B4D7688F-4475-0F68-F45D-2985FF650F7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>
            <a:extLst>
              <a:ext uri="{FF2B5EF4-FFF2-40B4-BE49-F238E27FC236}">
                <a16:creationId xmlns:a16="http://schemas.microsoft.com/office/drawing/2014/main" id="{693BCDBB-4C92-7C2A-527E-DC103AA67861}"/>
              </a:ext>
            </a:extLst>
          </p:cNvPr>
          <p:cNvSpPr txBox="1"/>
          <p:nvPr/>
        </p:nvSpPr>
        <p:spPr>
          <a:xfrm>
            <a:off x="1028700" y="847725"/>
            <a:ext cx="17074106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dirty="0">
                <a:solidFill>
                  <a:srgbClr val="7A8B6F"/>
                </a:solidFill>
                <a:latin typeface="Exo 2"/>
                <a:ea typeface="Exo 2"/>
                <a:sym typeface="Exo 2"/>
              </a:rPr>
              <a:t>Customer Experience Analysis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083A58-B6D3-5252-1552-0338F0609D7F}"/>
              </a:ext>
            </a:extLst>
          </p:cNvPr>
          <p:cNvSpPr txBox="1"/>
          <p:nvPr/>
        </p:nvSpPr>
        <p:spPr>
          <a:xfrm>
            <a:off x="1028699" y="3411049"/>
            <a:ext cx="779083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Ratings &amp; Returns</a:t>
            </a:r>
            <a:endParaRPr lang="en-US" sz="2800" dirty="0"/>
          </a:p>
          <a:p>
            <a:r>
              <a:rPr lang="en-US" sz="2800" dirty="0"/>
              <a:t>Average rating across categories is around </a:t>
            </a:r>
            <a:r>
              <a:rPr lang="en-US" sz="2800" b="1" dirty="0"/>
              <a:t>3.0</a:t>
            </a:r>
            <a:endParaRPr lang="en-US" sz="2800" dirty="0"/>
          </a:p>
          <a:p>
            <a:r>
              <a:rPr lang="en-US" sz="2800" dirty="0"/>
              <a:t>Electronics and Clothing show </a:t>
            </a:r>
            <a:r>
              <a:rPr lang="en-US" sz="2800" b="1" dirty="0"/>
              <a:t>higher return volumes</a:t>
            </a:r>
            <a:endParaRPr lang="en-US" sz="2800" dirty="0"/>
          </a:p>
          <a:p>
            <a:r>
              <a:rPr lang="en-US" sz="2800" dirty="0"/>
              <a:t>Lower ratings are strongly associated with returned orders</a:t>
            </a:r>
          </a:p>
          <a:p>
            <a:r>
              <a:rPr lang="en-US" sz="2800" b="1" dirty="0"/>
              <a:t>Business Insight:</a:t>
            </a:r>
            <a:br>
              <a:rPr lang="en-US" sz="2800" dirty="0"/>
            </a:br>
            <a:r>
              <a:rPr lang="en-US" sz="2800" dirty="0"/>
              <a:t>Product quality and customer expectations need improvement in high-return categories.</a:t>
            </a:r>
          </a:p>
          <a:p>
            <a:endParaRPr lang="en-IN" sz="2800" dirty="0"/>
          </a:p>
          <a:p>
            <a:endParaRPr lang="en-US" sz="2800" dirty="0"/>
          </a:p>
          <a:p>
            <a:endParaRPr lang="en-US" sz="280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EB065DB4-2F05-4A0B-8932-7A1E228DBB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2266639"/>
              </p:ext>
            </p:extLst>
          </p:nvPr>
        </p:nvGraphicFramePr>
        <p:xfrm>
          <a:off x="10396628" y="3634442"/>
          <a:ext cx="5664366" cy="3871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061039102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8EC97BAE-01AC-6E12-D6E6-2A12B203E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>
            <a:extLst>
              <a:ext uri="{FF2B5EF4-FFF2-40B4-BE49-F238E27FC236}">
                <a16:creationId xmlns:a16="http://schemas.microsoft.com/office/drawing/2014/main" id="{8D4B6FCA-1E67-0479-9D4B-1418CC9D23C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>
            <a:extLst>
              <a:ext uri="{FF2B5EF4-FFF2-40B4-BE49-F238E27FC236}">
                <a16:creationId xmlns:a16="http://schemas.microsoft.com/office/drawing/2014/main" id="{A2E01359-6DA3-9682-61BD-FBD9F934801C}"/>
              </a:ext>
            </a:extLst>
          </p:cNvPr>
          <p:cNvSpPr txBox="1"/>
          <p:nvPr/>
        </p:nvSpPr>
        <p:spPr>
          <a:xfrm>
            <a:off x="448987" y="736029"/>
            <a:ext cx="17653819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dirty="0">
                <a:solidFill>
                  <a:srgbClr val="7A8B6F"/>
                </a:solidFill>
                <a:latin typeface="Exo 2"/>
                <a:ea typeface="Exo 2"/>
                <a:sym typeface="Exo 2"/>
              </a:rPr>
              <a:t>Payment &amp; Operational Insights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136829-E7FC-38F9-B189-4C2B735266D7}"/>
              </a:ext>
            </a:extLst>
          </p:cNvPr>
          <p:cNvSpPr txBox="1"/>
          <p:nvPr/>
        </p:nvSpPr>
        <p:spPr>
          <a:xfrm>
            <a:off x="1028699" y="3411049"/>
            <a:ext cx="7790835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Payment Behavior</a:t>
            </a:r>
            <a:endParaRPr lang="en-US" sz="2800" dirty="0"/>
          </a:p>
          <a:p>
            <a:r>
              <a:rPr lang="en-US" sz="2800" dirty="0"/>
              <a:t>Credit Card and Cash on Delivery generate the </a:t>
            </a:r>
            <a:r>
              <a:rPr lang="en-US" sz="2800" b="1" dirty="0"/>
              <a:t>highest revenue</a:t>
            </a:r>
            <a:endParaRPr lang="en-US" sz="2800" dirty="0"/>
          </a:p>
          <a:p>
            <a:r>
              <a:rPr lang="en-US" sz="2800" dirty="0"/>
              <a:t>UPI shows strong adoption among customers</a:t>
            </a:r>
          </a:p>
          <a:p>
            <a:r>
              <a:rPr lang="en-US" sz="2800" b="1" dirty="0"/>
              <a:t>Delivery Status</a:t>
            </a:r>
            <a:endParaRPr lang="en-US" sz="2800" dirty="0"/>
          </a:p>
          <a:p>
            <a:r>
              <a:rPr lang="en-US" sz="2800" dirty="0"/>
              <a:t>Majority of orders are successfully delivered</a:t>
            </a:r>
          </a:p>
          <a:p>
            <a:r>
              <a:rPr lang="en-US" sz="2800" dirty="0"/>
              <a:t>Returned orders contribute significantly to operational loss</a:t>
            </a:r>
          </a:p>
          <a:p>
            <a:endParaRPr lang="en-IN" sz="2800" dirty="0"/>
          </a:p>
          <a:p>
            <a:endParaRPr lang="en-US" sz="2800" dirty="0"/>
          </a:p>
          <a:p>
            <a:endParaRPr lang="en-US" sz="280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12CCFA6-970D-4367-BEFB-BED8CA85A62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8033268"/>
              </p:ext>
            </p:extLst>
          </p:nvPr>
        </p:nvGraphicFramePr>
        <p:xfrm>
          <a:off x="9848233" y="3823519"/>
          <a:ext cx="6297558" cy="3788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796902228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A0DE86F7-CCED-4F0A-0154-8E390A89E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>
            <a:extLst>
              <a:ext uri="{FF2B5EF4-FFF2-40B4-BE49-F238E27FC236}">
                <a16:creationId xmlns:a16="http://schemas.microsoft.com/office/drawing/2014/main" id="{FB2E03D9-F3B9-56A2-0C4B-9A26C13D44B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>
            <a:extLst>
              <a:ext uri="{FF2B5EF4-FFF2-40B4-BE49-F238E27FC236}">
                <a16:creationId xmlns:a16="http://schemas.microsoft.com/office/drawing/2014/main" id="{6C08B356-B0BE-5C6C-4EE2-0F796BA02635}"/>
              </a:ext>
            </a:extLst>
          </p:cNvPr>
          <p:cNvSpPr txBox="1"/>
          <p:nvPr/>
        </p:nvSpPr>
        <p:spPr>
          <a:xfrm>
            <a:off x="448987" y="736029"/>
            <a:ext cx="17653819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dirty="0">
                <a:solidFill>
                  <a:srgbClr val="7A8B6F"/>
                </a:solidFill>
                <a:latin typeface="Exo 2"/>
                <a:ea typeface="Exo 2"/>
                <a:sym typeface="Exo 2"/>
              </a:rPr>
              <a:t>Geographic Performance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1228B1-67A7-1AAE-3ADD-AEF8C4B943D5}"/>
              </a:ext>
            </a:extLst>
          </p:cNvPr>
          <p:cNvSpPr txBox="1"/>
          <p:nvPr/>
        </p:nvSpPr>
        <p:spPr>
          <a:xfrm>
            <a:off x="1028699" y="3411049"/>
            <a:ext cx="779083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Top States by Revenue</a:t>
            </a:r>
            <a:endParaRPr lang="en-US" sz="2800" dirty="0"/>
          </a:p>
          <a:p>
            <a:r>
              <a:rPr lang="en-US" sz="2800" dirty="0"/>
              <a:t>Bihar, West Bengal, Uttar Pradesh lead in sales</a:t>
            </a:r>
          </a:p>
          <a:p>
            <a:r>
              <a:rPr lang="en-US" sz="2800" dirty="0"/>
              <a:t>Some high-revenue states show </a:t>
            </a:r>
            <a:r>
              <a:rPr lang="en-US" sz="2800" b="1" dirty="0"/>
              <a:t>average to low ratings</a:t>
            </a:r>
            <a:endParaRPr lang="en-US" sz="2800" dirty="0"/>
          </a:p>
          <a:p>
            <a:r>
              <a:rPr lang="en-US" sz="2800" b="1" dirty="0"/>
              <a:t>Business Insight:</a:t>
            </a:r>
            <a:br>
              <a:rPr lang="en-US" sz="2800" dirty="0"/>
            </a:br>
            <a:r>
              <a:rPr lang="en-US" sz="2800" dirty="0"/>
              <a:t>Regional logistics and service quality can be optimized to improve satisfaction.</a:t>
            </a:r>
          </a:p>
          <a:p>
            <a:endParaRPr lang="en-IN" sz="2800" dirty="0"/>
          </a:p>
          <a:p>
            <a:endParaRPr lang="en-US" sz="2800" dirty="0"/>
          </a:p>
          <a:p>
            <a:endParaRPr lang="en-US" sz="280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AE9D312-4D60-448A-936A-8A80B6B1DF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1218501"/>
              </p:ext>
            </p:extLst>
          </p:nvPr>
        </p:nvGraphicFramePr>
        <p:xfrm>
          <a:off x="9848233" y="3543607"/>
          <a:ext cx="5909555" cy="3565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97748728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72A26CCA-6A74-0285-3E7C-7E6358D15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>
            <a:extLst>
              <a:ext uri="{FF2B5EF4-FFF2-40B4-BE49-F238E27FC236}">
                <a16:creationId xmlns:a16="http://schemas.microsoft.com/office/drawing/2014/main" id="{CED21A57-444A-71CA-74A5-9C264974BDE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>
            <a:extLst>
              <a:ext uri="{FF2B5EF4-FFF2-40B4-BE49-F238E27FC236}">
                <a16:creationId xmlns:a16="http://schemas.microsoft.com/office/drawing/2014/main" id="{F990B3B2-B33B-3605-8BAB-1B07980ECF35}"/>
              </a:ext>
            </a:extLst>
          </p:cNvPr>
          <p:cNvSpPr txBox="1"/>
          <p:nvPr/>
        </p:nvSpPr>
        <p:spPr>
          <a:xfrm>
            <a:off x="448987" y="736029"/>
            <a:ext cx="17653819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dirty="0">
                <a:solidFill>
                  <a:srgbClr val="7A8B6F"/>
                </a:solidFill>
                <a:latin typeface="Exo 2"/>
                <a:ea typeface="Exo 2"/>
                <a:sym typeface="Exo 2"/>
              </a:rPr>
              <a:t>Dashboard Features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85BD25-2D70-DEB6-4A20-CE634AEAF4CF}"/>
              </a:ext>
            </a:extLst>
          </p:cNvPr>
          <p:cNvSpPr txBox="1"/>
          <p:nvPr/>
        </p:nvSpPr>
        <p:spPr>
          <a:xfrm>
            <a:off x="1028699" y="3411049"/>
            <a:ext cx="779083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Interactive Dashboard Highlights</a:t>
            </a:r>
            <a:endParaRPr lang="en-US" sz="2800" dirty="0"/>
          </a:p>
          <a:p>
            <a:r>
              <a:rPr lang="en-US" sz="2800" dirty="0"/>
              <a:t>Dynamic KPIs connected with slicers</a:t>
            </a:r>
          </a:p>
          <a:p>
            <a:r>
              <a:rPr lang="en-US" sz="2800" dirty="0"/>
              <a:t>Filters by:</a:t>
            </a:r>
          </a:p>
          <a:p>
            <a:pPr lvl="1"/>
            <a:r>
              <a:rPr lang="en-US" sz="2800" dirty="0"/>
              <a:t>State</a:t>
            </a:r>
          </a:p>
          <a:p>
            <a:pPr lvl="1"/>
            <a:r>
              <a:rPr lang="en-US" sz="2800" dirty="0"/>
              <a:t>Product Category</a:t>
            </a:r>
          </a:p>
          <a:p>
            <a:pPr lvl="1"/>
            <a:r>
              <a:rPr lang="en-US" sz="2800" dirty="0"/>
              <a:t>Payment Method</a:t>
            </a:r>
          </a:p>
          <a:p>
            <a:pPr lvl="1"/>
            <a:r>
              <a:rPr lang="en-US" sz="2800" dirty="0"/>
              <a:t>Month</a:t>
            </a:r>
          </a:p>
          <a:p>
            <a:r>
              <a:rPr lang="en-US" sz="2800" dirty="0"/>
              <a:t>Enables quick comparison and drill-down analysis</a:t>
            </a:r>
          </a:p>
          <a:p>
            <a:endParaRPr lang="en-IN" sz="2800" dirty="0"/>
          </a:p>
          <a:p>
            <a:endParaRPr lang="en-US" sz="2800" dirty="0"/>
          </a:p>
          <a:p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3B8C99-1F3E-C7BC-0FF6-33AE65EFA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5896" y="3256935"/>
            <a:ext cx="717232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375860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Quarterly Business Review Slides">
  <a:themeElements>
    <a:clrScheme name="Office">
      <a:dk1>
        <a:srgbClr val="373236"/>
      </a:dk1>
      <a:lt1>
        <a:srgbClr val="EDE8ED"/>
      </a:lt1>
      <a:dk2>
        <a:srgbClr val="DDB272"/>
      </a:dk2>
      <a:lt2>
        <a:srgbClr val="AF9B45"/>
      </a:lt2>
      <a:accent1>
        <a:srgbClr val="766175"/>
      </a:accent1>
      <a:accent2>
        <a:srgbClr val="7A8B6F"/>
      </a:accent2>
      <a:accent3>
        <a:srgbClr val="AF9B45"/>
      </a:accent3>
      <a:accent4>
        <a:srgbClr val="DDB272"/>
      </a:accent4>
      <a:accent5>
        <a:srgbClr val="766175"/>
      </a:accent5>
      <a:accent6>
        <a:srgbClr val="7A8B6F"/>
      </a:accent6>
      <a:hlink>
        <a:srgbClr val="AF9B45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442</Words>
  <Application>Microsoft Office PowerPoint</Application>
  <PresentationFormat>Custom</PresentationFormat>
  <Paragraphs>117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Exo 2</vt:lpstr>
      <vt:lpstr>Exo 2 Black</vt:lpstr>
      <vt:lpstr>Exo 2 ExtraBold</vt:lpstr>
      <vt:lpstr>Calibri</vt:lpstr>
      <vt:lpstr>Cormorant Garamond</vt:lpstr>
      <vt:lpstr>Cormorant Garamond SemiBold</vt:lpstr>
      <vt:lpstr>Arial</vt:lpstr>
      <vt:lpstr>Quarterly Business Review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Abhisek</dc:creator>
  <cp:lastModifiedBy>Sanjoy Dutta</cp:lastModifiedBy>
  <cp:revision>7</cp:revision>
  <dcterms:modified xsi:type="dcterms:W3CDTF">2026-01-16T18:42:44Z</dcterms:modified>
</cp:coreProperties>
</file>